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60" r:id="rId5"/>
    <p:sldId id="263" r:id="rId6"/>
    <p:sldId id="264" r:id="rId7"/>
    <p:sldId id="266" r:id="rId8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576E"/>
    <a:srgbClr val="00968F"/>
    <a:srgbClr val="DA4F57"/>
    <a:srgbClr val="99B630"/>
    <a:srgbClr val="0299CE"/>
    <a:srgbClr val="AD1777"/>
    <a:srgbClr val="FF5229"/>
    <a:srgbClr val="FF3300"/>
    <a:srgbClr val="FF5050"/>
    <a:srgbClr val="396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9" autoAdjust="0"/>
    <p:restoredTop sz="94660"/>
  </p:normalViewPr>
  <p:slideViewPr>
    <p:cSldViewPr snapToGrid="0">
      <p:cViewPr varScale="1">
        <p:scale>
          <a:sx n="94" d="100"/>
          <a:sy n="94" d="100"/>
        </p:scale>
        <p:origin x="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5D8E7E94-D7A9-4DF8-AA84-7C611F3693C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wrap="none" lIns="82467" tIns="41234" rIns="82467" bIns="41234" anchorCtr="0" compatLnSpc="0">
            <a:noAutofit/>
          </a:bodyPr>
          <a:lstStyle/>
          <a:p>
            <a:pPr hangingPunct="0">
              <a:defRPr sz="1400"/>
            </a:pPr>
            <a:endParaRPr lang="fr-FR" sz="130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66EDE08-9E60-4961-99E0-162691B0AAD3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47649" y="0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wrap="none" lIns="82467" tIns="41234" rIns="82467" bIns="41234" anchorCtr="0" compatLnSpc="0">
            <a:noAutofit/>
          </a:bodyPr>
          <a:lstStyle/>
          <a:p>
            <a:pPr algn="r" hangingPunct="0">
              <a:defRPr sz="1400"/>
            </a:pPr>
            <a:endParaRPr lang="fr-FR" sz="130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1E2BABB-E826-43E8-B684-EA4214D58BEA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9430471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wrap="none" lIns="82467" tIns="41234" rIns="82467" bIns="41234" anchor="b" anchorCtr="0" compatLnSpc="0">
            <a:noAutofit/>
          </a:bodyPr>
          <a:lstStyle/>
          <a:p>
            <a:pPr hangingPunct="0">
              <a:defRPr sz="1400"/>
            </a:pPr>
            <a:endParaRPr lang="fr-FR" sz="130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5CD0D57-D367-4E1B-B522-26E60C19B61B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47649" y="9430471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wrap="none" lIns="82467" tIns="41234" rIns="82467" bIns="41234" anchor="b" anchorCtr="0" compatLnSpc="0">
            <a:noAutofit/>
          </a:bodyPr>
          <a:lstStyle/>
          <a:p>
            <a:pPr algn="r" hangingPunct="0">
              <a:defRPr sz="1400"/>
            </a:pPr>
            <a:fld id="{6046F2A9-C71C-4564-8791-DA1D76029573}" type="slidenum">
              <a:pPr algn="r" hangingPunct="0">
                <a:defRPr sz="1400"/>
              </a:pPr>
              <a:t>‹N°›</a:t>
            </a:fld>
            <a:endParaRPr lang="fr-FR" sz="1300">
              <a:latin typeface="Arial" pitchFamily="18"/>
              <a:ea typeface="Arial Unicode MS" pitchFamily="2"/>
              <a:cs typeface="Arial Unicode M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07333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B156155-D3C2-45BD-862E-88FDD77E6DA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54063"/>
            <a:ext cx="6616700" cy="3722687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B0140957-67B5-4E50-B617-C8DD9D6F3BF7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79797" y="4715068"/>
            <a:ext cx="5438050" cy="446673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>
            <a:extLst>
              <a:ext uri="{FF2B5EF4-FFF2-40B4-BE49-F238E27FC236}">
                <a16:creationId xmlns:a16="http://schemas.microsoft.com/office/drawing/2014/main" id="{3517BC42-69C1-4D97-9DAA-B9AC88B4ED63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fr-FR" sz="13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ADADF73-7323-463B-B173-DF8BD2E96B49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47649" y="0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fr-FR" sz="13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5653DB4-2656-4234-A6D4-B803E8DB83EF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430471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fr-FR" sz="13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7A2F9B6-0DA5-47CA-9593-31AE8DF2301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47649" y="9430471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fr-FR" sz="13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992B50DD-C706-466E-9706-9064ED96FF5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688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fr-FR" sz="2000" b="0" i="0" u="none" strike="noStrike" kern="1200">
        <a:ln>
          <a:noFill/>
        </a:ln>
        <a:latin typeface="Arial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94BF1FC-DAEE-43BD-A12E-980B41277B8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73D576E-A4F0-4641-8B43-B7F6B1F51AD5}" type="slidenum">
              <a:t>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B167CD19-01F5-4666-92D7-B31168465E3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102F46C-5B27-4F1F-8CDF-4006FAE9CA0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9487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D6275C2-5A20-46B9-8F2A-1B0F3C876A8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A4B0543-9842-4931-B051-659C008BE273}" type="slidenum">
              <a:t>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15533AC0-3BDD-4408-8778-A46FE80D1D1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62210B20-16A4-4E5F-A75D-23BE33ED1E7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0687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2D1BF5D-B838-42C6-9A0D-1D906065674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DDB4DB7-EF27-4476-A5FC-E1A600124FF5}" type="slidenum">
              <a:t>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8D919F34-EC48-4CF7-A084-EA3321371F5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8C275ACA-27F9-4144-AE32-560C40D6F48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193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C1E312E-C6C7-4923-BBF5-8A9304BAD3F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7B11026-25B4-4880-B9B4-5F5DEFF3F6A9}" type="slidenum">
              <a:t>4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0A719F38-0E02-4D22-B5F3-9ED1022C48F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4B7A81E-29B6-4F66-B1AC-097DCF2FF7A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64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4CBB6A9-525E-4752-86FB-9821F92897D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AD27E52-B138-4303-9C3E-A7C426022D33}" type="slidenum">
              <a:t>5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485600A4-05C7-42FA-A558-FFFA4AF8D22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4C3C5FE-0681-4556-8121-E3B86224CD8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0045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BCBD3E-0D9D-422D-BC6E-56F659446A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DCB8A8C-9EF9-42D6-8E9F-F3A992664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E2FB57-95F2-48B1-AF89-2BAD50B04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E7615D6-4DC3-4F34-A0D7-EA4585D9AF9E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3E903C-CC72-4AB5-A62F-A2F3F594E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F40EF6-C97C-4104-9DAF-691C97E24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3927638-F36D-4F56-ADBD-6DF97298604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2085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2FE444-E885-4753-BD19-54D59716A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0957A19-2212-4487-AADA-CBA831128F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042621-9661-4995-9A75-B303E2FCB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E7615D6-4DC3-4F34-A0D7-EA4585D9AF9E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2D47A4-A271-4A83-BEAA-C59086817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9C51B8-CBD7-435B-8D01-31EF66E30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4AC0836-3CFF-4043-A0E1-A2F34FD8FD0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94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34F8F7B-4403-4C4C-8EB0-73EF90200C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1122363"/>
            <a:ext cx="2743200" cy="5008562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7F76505-4BC0-4B37-A078-1907F22799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1122363"/>
            <a:ext cx="8077200" cy="500856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12433B-6C8A-440B-BE86-C300BBB50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E7615D6-4DC3-4F34-A0D7-EA4585D9AF9E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600152-0619-4158-9B3C-6816DE1DF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DB7D6E-6E7E-4788-81F6-5C7AAEFFF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D1AAA3A-F416-42DE-9762-5EF4E167078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0533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C8E457-F5B7-4CFD-B706-5F7903FE65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78B09B1-A8CD-468E-8333-FB0CE1C2F8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22ECC1-AE32-4129-B1C8-CED17C60E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D252160-E2A3-4D16-A751-D1BDD29233C4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189B99-7862-4828-AF2E-8FBA0A1A2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659307-52B1-4EBC-8A03-DAECD77E8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34003AC-9D18-4958-99F7-ED35D851117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6852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2DA095-C5BC-40A9-82F4-43C5A7CCB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296423-09D5-4F87-921D-150546500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919C57-F28E-4DB5-AA9C-5A47EEAD9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D252160-E2A3-4D16-A751-D1BDD29233C4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8AA48E-ECE6-44C0-8C89-9E7E1AE0E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6A00FD-F5BB-4779-9FF7-8E142940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A490EDB-2191-4285-8F19-966E16D9120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05288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26B554-2D42-49DC-87DD-A4FAD9537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B4125F2-C249-4E44-8458-85D0693F2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541B4A-CBE3-4476-83AA-50284DD99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D252160-E2A3-4D16-A751-D1BDD29233C4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60975D-A902-46B3-92FF-879DD918C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F094AD-CBBB-4E27-8793-67CCEBF47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7B47A9C-A160-4473-9AB5-1BE739471D7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1135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7FE4E3-90AB-4C54-9FE3-55A88C2BC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646535A-639D-4D2F-AE8A-896D8C7267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410200" cy="45259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08D74A6-7ED5-4E2F-912D-A2DB43866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04963"/>
            <a:ext cx="5410200" cy="45259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F22DE7A-E94F-41A9-B034-98FD1275C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D252160-E2A3-4D16-A751-D1BDD29233C4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E11CF6A-648C-4A30-85D3-061823066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8007792-3D71-45AC-A208-8BACC89ED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AF75110-4A4A-4D51-A902-3D8D8FB05E9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131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C65C26-AD47-4C5A-82FE-877B2BA29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CB55F32-2AAB-4FB3-B4DA-DDD2F2C114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23D7E11-5764-4120-9EF5-1E08B1E27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51B9122-8496-4FB3-80CF-A811E5A777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72A9990-DBD7-43D0-9FF1-4E266EA9D5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313FD61-E471-44CC-9353-DAE5DE38D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D252160-E2A3-4D16-A751-D1BDD29233C4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D00CE31-89EC-4E9D-9786-664200991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DB006C7-AC1A-4D02-8DE6-BC90A6332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BEB0E0B-2DAD-4E1A-AC79-08BFCD1FC98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7830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25B8CC-AE73-4E0E-AFDA-09B94EE00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282E24D-AF80-4CA3-9090-6C21A42D1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D252160-E2A3-4D16-A751-D1BDD29233C4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4405B1B-C228-45BB-BB51-2EAF46D0D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6C1A174-D322-4A02-A430-7A66B63BB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68FE77A-AFFE-46C0-A6BA-9404EE11CE2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44073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CD27396-8479-44E4-9DF4-8350510E4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D252160-E2A3-4D16-A751-D1BDD29233C4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4E82113-9A47-4762-9DCB-8F9831CBC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43EB16-B4EF-45B5-9514-1252B8C3B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2597B5D-D4F7-425F-8AC5-161F3C7DA3C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881349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DFA055-9116-4BAE-B3E8-1737C1486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B3A759-C984-4485-B334-98F342ABE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70795EE-EDF8-42FA-8455-C67401525E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A0D7C4C-0E05-4CFD-B4EB-C6FB08FBB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D252160-E2A3-4D16-A751-D1BDD29233C4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E2CB445-16E7-43CF-9D32-AA6BF7806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47939D3-688B-40E1-A93E-B38542314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38346AE-EE6A-42B1-B745-9FB3A02C73E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230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EC9D01-E746-49CA-8DEF-54837D04F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CCB088-76FC-486C-9218-5377E271F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D742EE-5341-4289-9561-0E64F69C3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E7615D6-4DC3-4F34-A0D7-EA4585D9AF9E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43E813-0DA6-4A16-A9D2-318BDB124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972A1B-7D32-42DF-A16F-7ED61F127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43E0CD3-EC25-47B4-A6F3-D1ED8C6C57C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95487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10311A-C85A-4C32-9A06-AD6756EEE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03BCE41-3C9E-44C7-9C29-2E05977784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E3396CD-4553-45B1-A921-2B0A342C60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3D3502E-C2CC-47DC-AE80-A90451713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D252160-E2A3-4D16-A751-D1BDD29233C4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C3A36AE-80A9-49C7-A1E6-9C9A9E450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06E9219-AC23-4C20-A15A-68C680EC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6FB6F1D-381E-4E70-85E8-77E041C95C1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555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7D6B1D-349B-4325-A812-C7C1480EA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FD0D1C3-7E3B-40EA-8A9F-7BF2AD0939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C32B70-237D-4C67-93B1-565C3EE5D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D252160-E2A3-4D16-A751-D1BDD29233C4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FDB9AE-9CBF-47F3-B6AF-F7A272E81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B1D988-545B-499F-A416-99404908D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2963681-1F9F-44E4-921E-F5A89A99CAA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8835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59827DF-547E-4854-A947-DCF5FDD9EC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3050"/>
            <a:ext cx="2743200" cy="585787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DB954DE-0313-48A3-BCBF-48391B4638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3050"/>
            <a:ext cx="8077200" cy="58578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D311F4-20FA-4C4F-B5DF-6DE14322C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D252160-E2A3-4D16-A751-D1BDD29233C4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F70795-A21C-4A6F-B7AD-03922C453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972FA4-83F7-41A4-9334-27B47AC00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49972F7-1600-4C7D-AEBE-C0C2E9CF472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407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53442D-A628-4D56-B4A3-DBCBB4938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D0D7DDD-8F34-4280-901F-1B9C96410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0034BC-CB5A-40B9-B101-91C21F999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E7615D6-4DC3-4F34-A0D7-EA4585D9AF9E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41813B-56A3-4A45-9B6A-D17D92635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616502-06DD-4BFD-91B1-7FF4EB160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E5D3526-8BFD-4C9E-9380-C27E4598C7B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7263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FCADB7-FA0D-422E-B21C-AC31FC757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BA6F3C-5953-44C4-8B73-7DA2C21072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410200" cy="45259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2FC9FF2-A2B1-40E3-8B63-9ADAC0D99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04963"/>
            <a:ext cx="5410200" cy="45259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1EA642A-3B20-4A12-93D7-EFB890ADF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E7615D6-4DC3-4F34-A0D7-EA4585D9AF9E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E9280FA-38D8-47B1-9FC1-AD3129DC5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5CF4A8B-108E-4A04-B168-36D74696E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E19B3AC-9DBA-4160-B095-69469E884CF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5527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CBFA00-46A9-4FA0-9EC6-E0537B520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58E6CE9-E3D7-45D6-AA39-941E8838B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413806B-A7BE-4617-8F63-79692CDE63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27F0B03-E279-44B9-9FF7-CA6EE245B9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E1868DD-3F14-4E95-AC60-4477A03199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C9D05F3-A247-4A88-8382-6DEEFAA4A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E7615D6-4DC3-4F34-A0D7-EA4585D9AF9E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39D2DC6-7E25-4B74-9615-1625CCC9D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D9AC254-D3FD-4E37-A433-6C2DB1D29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0D04283-2C57-4632-8FE9-4F36B87B9DF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261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D3A146-3F20-4C89-8E13-5D7C053FF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1EE78A7-6247-4251-B7E4-DBB8A13AF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E7615D6-4DC3-4F34-A0D7-EA4585D9AF9E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1C067BD-C887-49A6-957C-DF3F68C58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07FB26E-779A-437C-B98C-4B8910BCC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A4C723D-C483-49D5-A7D3-3F5762775A40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7628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D1362FD-FCB4-4A00-9606-6CDF5A682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E7615D6-4DC3-4F34-A0D7-EA4585D9AF9E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F645EFB-FB1E-44F0-B8A2-63300FB20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8359879-A932-4EFF-A9FC-AEE080A30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CB0B43D-8B37-4A7B-8F1B-7066ED8FCDC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283322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9A11F8-A54E-4053-9E40-857146690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9C1BA3-2421-44DC-A7E6-C34B67075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C35D839-8B0E-4704-9F90-D7C2615334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BF035B9-8987-4B61-B25C-FE1A0A2F2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E7615D6-4DC3-4F34-A0D7-EA4585D9AF9E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39B52E2-1E27-4624-A825-A2ACE3540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2C6D65-793D-4ECB-BC4E-B95472D95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B9C5E8C-0A4C-4802-B38D-DD71DD50562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959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D62100-7A23-4658-89EC-AFC78A6D8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B6AFCC7-0AA0-4458-989E-DC4E5C1464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EDDCC95-057A-4C45-B9BF-FBE94505A6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43ADD06-28E5-4E8A-84BB-5FB73AEA5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E7615D6-4DC3-4F34-A0D7-EA4585D9AF9E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5436D99-0CD0-449F-AF3E-C3F3B3293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B3D1582-984E-4B84-B056-36F2924DA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6B13F78-DDA9-484D-BD20-4A483AC98DD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2801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F411D5-952A-4821-B06D-31FC757DFBD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>
            <a:noAutofit/>
          </a:bodyPr>
          <a:lstStyle/>
          <a:p>
            <a:pPr lvl="0"/>
            <a:r>
              <a:rPr lang="fr-FR"/>
              <a:t>Cliquez pour éditer le format du texte-titreModifiez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C2ED7493-2C5F-4880-8FE1-67EFE619CB8B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080" y="6356520"/>
            <a:ext cx="27428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FE7615D6-4DC3-4F34-A0D7-EA4585D9AF9E}" type="datetime1">
              <a:rPr lang="fr-FR"/>
              <a:pPr lvl="0"/>
              <a:t>30/01/2020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E28BF742-AE40-44C7-9A14-43CFDF235D72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479" y="6356520"/>
            <a:ext cx="41144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lvl="0" rtl="0" hangingPunct="0">
              <a:buNone/>
              <a:tabLst/>
              <a:defRPr lang="fr-FR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61A079C0-BC46-4483-A5A8-6490BBC2A42D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480" y="6356520"/>
            <a:ext cx="27428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9F9202B5-8F76-4963-91C9-4CE844E10DF9}" type="slidenum">
              <a:t>‹N°›</a:t>
            </a:fld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2D9DDA99-D335-428B-A4CB-1A72B79DB9F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lvl="0" algn="l" rtl="0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fr-FR" sz="6000" b="0" i="0" u="none" strike="noStrike" kern="1200" spc="0">
          <a:ln>
            <a:noFill/>
          </a:ln>
          <a:solidFill>
            <a:srgbClr val="000000"/>
          </a:solidFill>
          <a:latin typeface="Calibri Light" pitchFamily="18"/>
          <a:ea typeface="Arial Unicode MS" pitchFamily="2"/>
          <a:cs typeface="Arial Unicode MS" pitchFamily="2"/>
        </a:defRPr>
      </a:lvl1pPr>
    </p:titleStyle>
    <p:bodyStyle>
      <a:lvl1pPr algn="l" rtl="0" hangingPunct="1">
        <a:lnSpc>
          <a:spcPct val="90000"/>
        </a:lnSpc>
        <a:spcBef>
          <a:spcPts val="0"/>
        </a:spcBef>
        <a:spcAft>
          <a:spcPts val="1417"/>
        </a:spcAft>
        <a:tabLst/>
        <a:defRPr lang="fr-FR" sz="2800" b="0" i="0" u="none" strike="noStrike" kern="1200" spc="0">
          <a:ln>
            <a:noFill/>
          </a:ln>
          <a:solidFill>
            <a:srgbClr val="000000"/>
          </a:solidFill>
          <a:latin typeface="Calibri" pitchFamily="18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09F210B-5ED9-439A-9262-B5C4BE1BF693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080" y="6356520"/>
            <a:ext cx="27428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CD252160-E2A3-4D16-A751-D1BDD29233C4}" type="datetime1">
              <a:rPr lang="fr-FR"/>
              <a:pPr lvl="0"/>
              <a:t>30/01/2020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20E092A-A52D-4B7A-B046-AE32F08421E5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479" y="6356520"/>
            <a:ext cx="41144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lvl="0" rtl="0" hangingPunct="0">
              <a:buNone/>
              <a:tabLst/>
              <a:defRPr lang="fr-FR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B92CCA3-CFC5-4099-96B1-C0C7D9451DC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480" y="6356520"/>
            <a:ext cx="27428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F77E936B-9E37-4B32-B138-3ED1BC6AE9B6}" type="slidenum">
              <a:t>‹N°›</a:t>
            </a:fld>
            <a:endParaRPr lang="fr-FR"/>
          </a:p>
        </p:txBody>
      </p:sp>
      <p:sp>
        <p:nvSpPr>
          <p:cNvPr id="5" name="Espace réservé du titre 4">
            <a:extLst>
              <a:ext uri="{FF2B5EF4-FFF2-40B4-BE49-F238E27FC236}">
                <a16:creationId xmlns:a16="http://schemas.microsoft.com/office/drawing/2014/main" id="{A45009AB-2987-425B-BDF1-F671ED893BC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/>
          <a:p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97AF0FB0-B49B-4230-9AE1-D54E7AD7C70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hangingPunct="1">
        <a:lnSpc>
          <a:spcPct val="90000"/>
        </a:lnSpc>
        <a:tabLst/>
        <a:defRPr lang="fr-FR" sz="1800" b="0" i="0" u="none" strike="noStrike" kern="1200" spc="0">
          <a:ln>
            <a:noFill/>
          </a:ln>
          <a:solidFill>
            <a:srgbClr val="000000"/>
          </a:solidFill>
          <a:latin typeface="Calibri" pitchFamily="18"/>
        </a:defRPr>
      </a:lvl1pPr>
    </p:titleStyle>
    <p:bodyStyle>
      <a:lvl1pPr algn="l" rtl="0" hangingPunct="1">
        <a:lnSpc>
          <a:spcPct val="90000"/>
        </a:lnSpc>
        <a:spcBef>
          <a:spcPts val="0"/>
        </a:spcBef>
        <a:spcAft>
          <a:spcPts val="1417"/>
        </a:spcAft>
        <a:tabLst/>
        <a:defRPr lang="fr-FR" sz="2800" b="0" i="0" u="none" strike="noStrike" kern="1200" spc="0">
          <a:ln>
            <a:noFill/>
          </a:ln>
          <a:solidFill>
            <a:srgbClr val="000000"/>
          </a:solidFill>
          <a:latin typeface="Calibri" pitchFamily="18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www.ess-bretagne.org/un-kit-ressources-sur-less-pour-les-municipales-de-202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tes.fr/kit-municipaless-decouvrez-les-premieres-fiche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jpeg"/><Relationship Id="rId5" Type="http://schemas.openxmlformats.org/officeDocument/2006/relationships/hyperlink" Target="http://www.cnfpt.fr/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hyperlink" Target="https://www.ess-bretagne.org/uploads/files/V05-01FICHE-STRUCTURATION-2019.pdf" TargetMode="External"/><Relationship Id="rId3" Type="http://schemas.openxmlformats.org/officeDocument/2006/relationships/hyperlink" Target="https://www.ess-bretagne.org/uploads/files/Affiche%20phare-Depliant-RV.pdf" TargetMode="External"/><Relationship Id="rId7" Type="http://schemas.openxmlformats.org/officeDocument/2006/relationships/hyperlink" Target="https://www.ess-bretagne.org/uploads/files/B-A-BA-ESS-2019-pour%20envoi%20mail.pdf" TargetMode="External"/><Relationship Id="rId12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1.jp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jpeg"/><Relationship Id="rId11" Type="http://schemas.openxmlformats.org/officeDocument/2006/relationships/hyperlink" Target="https://www.ess-bretagne.org/uploads/files/TrajectoirESS_2018_plaquette%20Offre%20de%20service.pdf" TargetMode="External"/><Relationship Id="rId5" Type="http://schemas.openxmlformats.org/officeDocument/2006/relationships/hyperlink" Target="https://www.ess-bretagne.org/uploads/files/WEB-CRESS-INTERCO-2019.pdf" TargetMode="External"/><Relationship Id="rId15" Type="http://schemas.openxmlformats.org/officeDocument/2006/relationships/hyperlink" Target="http://www.ess-bretagne.org/decouvrir/less-en-bretagne-chiffres-clefs/sur-les-territoires-bretons" TargetMode="External"/><Relationship Id="rId10" Type="http://schemas.openxmlformats.org/officeDocument/2006/relationships/image" Target="../media/image8.jpeg"/><Relationship Id="rId4" Type="http://schemas.openxmlformats.org/officeDocument/2006/relationships/image" Target="../media/image5.jpeg"/><Relationship Id="rId9" Type="http://schemas.openxmlformats.org/officeDocument/2006/relationships/hyperlink" Target="https://www.ess-bretagne.org/uploads/files/FICHE-2-SIEG-2019.pdf" TargetMode="External"/><Relationship Id="rId14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s-bretagne.org/sengager/les-poles-ess/quest-ce-que-cest-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ess-bretagne.org/un-kit-ressources-sur-less-pour-les-municipales-de-2020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/>
          <p:cNvGrpSpPr/>
          <p:nvPr/>
        </p:nvGrpSpPr>
        <p:grpSpPr>
          <a:xfrm>
            <a:off x="0" y="1745618"/>
            <a:ext cx="12192000" cy="2350882"/>
            <a:chOff x="0" y="1217298"/>
            <a:chExt cx="12192000" cy="2350882"/>
          </a:xfrm>
        </p:grpSpPr>
        <p:sp>
          <p:nvSpPr>
            <p:cNvPr id="13" name="Rectangle 12"/>
            <p:cNvSpPr/>
            <p:nvPr/>
          </p:nvSpPr>
          <p:spPr>
            <a:xfrm>
              <a:off x="0" y="2798330"/>
              <a:ext cx="12192000" cy="6698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25576E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575585"/>
              <a:ext cx="12192000" cy="66985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25576E"/>
                </a:solidFill>
              </a:endParaRPr>
            </a:p>
          </p:txBody>
        </p:sp>
        <p:pic>
          <p:nvPicPr>
            <p:cNvPr id="5" name="Image 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7360"/>
            <a:stretch/>
          </p:blipFill>
          <p:spPr>
            <a:xfrm>
              <a:off x="1350808" y="1217298"/>
              <a:ext cx="10280134" cy="2350882"/>
            </a:xfrm>
            <a:prstGeom prst="rect">
              <a:avLst/>
            </a:prstGeom>
          </p:spPr>
        </p:pic>
      </p:grpSp>
      <p:sp>
        <p:nvSpPr>
          <p:cNvPr id="15" name="Titre 2">
            <a:extLst>
              <a:ext uri="{FF2B5EF4-FFF2-40B4-BE49-F238E27FC236}">
                <a16:creationId xmlns:a16="http://schemas.microsoft.com/office/drawing/2014/main" id="{4600E4FB-3AC0-43A9-875E-5314AC7D4E69}"/>
              </a:ext>
            </a:extLst>
          </p:cNvPr>
          <p:cNvSpPr txBox="1">
            <a:spLocks/>
          </p:cNvSpPr>
          <p:nvPr/>
        </p:nvSpPr>
        <p:spPr>
          <a:xfrm>
            <a:off x="2874808" y="4766658"/>
            <a:ext cx="9702800" cy="584683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/>
          <a:lstStyle>
            <a:lvl1pPr algn="l" rtl="0" hangingPunct="1">
              <a:lnSpc>
                <a:spcPct val="90000"/>
              </a:lnSpc>
              <a:tabLst/>
              <a:defRPr lang="fr-F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</a:defRPr>
            </a:lvl1pPr>
          </a:lstStyle>
          <a:p>
            <a:pPr algn="ctr"/>
            <a:r>
              <a:rPr lang="fr-FR" sz="5000" dirty="0" smtClean="0">
                <a:solidFill>
                  <a:schemeClr val="tx2">
                    <a:lumMod val="75000"/>
                  </a:schemeClr>
                </a:solidFill>
                <a:latin typeface="Darkwoman" pitchFamily="50" charset="0"/>
              </a:rPr>
              <a:t>Donnons         de sens à l’économie !</a:t>
            </a:r>
            <a:endParaRPr lang="fr-FR" sz="5000" dirty="0">
              <a:solidFill>
                <a:schemeClr val="tx2">
                  <a:lumMod val="75000"/>
                </a:schemeClr>
              </a:solidFill>
              <a:latin typeface="Darkwoman" pitchFamily="50" charset="0"/>
            </a:endParaRPr>
          </a:p>
        </p:txBody>
      </p:sp>
      <p:pic>
        <p:nvPicPr>
          <p:cNvPr id="16" name="Image 15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61" y="325360"/>
            <a:ext cx="1776693" cy="1364574"/>
          </a:xfrm>
          <a:prstGeom prst="rect">
            <a:avLst/>
          </a:prstGeom>
        </p:spPr>
      </p:pic>
      <p:sp>
        <p:nvSpPr>
          <p:cNvPr id="17" name="Plus 16"/>
          <p:cNvSpPr/>
          <p:nvPr/>
        </p:nvSpPr>
        <p:spPr>
          <a:xfrm>
            <a:off x="6679572" y="4835441"/>
            <a:ext cx="447118" cy="447118"/>
          </a:xfrm>
          <a:prstGeom prst="mathPlus">
            <a:avLst/>
          </a:prstGeom>
          <a:solidFill>
            <a:srgbClr val="0096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Plus 17"/>
          <p:cNvSpPr/>
          <p:nvPr/>
        </p:nvSpPr>
        <p:spPr>
          <a:xfrm>
            <a:off x="6238240" y="4835441"/>
            <a:ext cx="447118" cy="447118"/>
          </a:xfrm>
          <a:prstGeom prst="mathPlus">
            <a:avLst/>
          </a:prstGeom>
          <a:solidFill>
            <a:srgbClr val="DA4F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Plus 18"/>
          <p:cNvSpPr/>
          <p:nvPr/>
        </p:nvSpPr>
        <p:spPr>
          <a:xfrm>
            <a:off x="5812682" y="4835441"/>
            <a:ext cx="447118" cy="447118"/>
          </a:xfrm>
          <a:prstGeom prst="mathPlus">
            <a:avLst/>
          </a:prstGeom>
          <a:solidFill>
            <a:srgbClr val="2557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2320356" y="1086539"/>
            <a:ext cx="4582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spc="1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2000505000000020004" pitchFamily="2" charset="0"/>
              </a:rPr>
              <a:t>Municipales 2020</a:t>
            </a:r>
            <a:endParaRPr lang="fr-FR" sz="2000" spc="150" dirty="0">
              <a:solidFill>
                <a:schemeClr val="tx1">
                  <a:lumMod val="95000"/>
                  <a:lumOff val="5000"/>
                </a:schemeClr>
              </a:solidFill>
              <a:latin typeface="Montserrat" panose="020005050000000200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" y="2246541"/>
            <a:ext cx="6543041" cy="6455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25576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" y="928101"/>
            <a:ext cx="5872481" cy="6698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25576E"/>
              </a:solidFill>
            </a:endParaRPr>
          </a:p>
        </p:txBody>
      </p:sp>
      <p:sp>
        <p:nvSpPr>
          <p:cNvPr id="3" name="ZoneTexte 1">
            <a:extLst>
              <a:ext uri="{FF2B5EF4-FFF2-40B4-BE49-F238E27FC236}">
                <a16:creationId xmlns:a16="http://schemas.microsoft.com/office/drawing/2014/main" id="{1998DD76-EA02-4FDC-AF99-F781581C3036}"/>
              </a:ext>
            </a:extLst>
          </p:cNvPr>
          <p:cNvSpPr/>
          <p:nvPr/>
        </p:nvSpPr>
        <p:spPr>
          <a:xfrm>
            <a:off x="413828" y="399543"/>
            <a:ext cx="8070112" cy="271749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800" b="0" i="0" u="none" strike="noStrike" kern="1200" spc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latin typeface="Montserrat" pitchFamily="18"/>
                <a:ea typeface="Arial Unicode MS" pitchFamily="2"/>
                <a:cs typeface="Arial Unicode MS" pitchFamily="2"/>
              </a:rPr>
              <a:t>Pourquoi intégrer </a:t>
            </a:r>
            <a:br>
              <a:rPr lang="fr-FR" sz="2800" b="0" i="0" u="none" strike="noStrike" kern="1200" spc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latin typeface="Montserrat" pitchFamily="18"/>
                <a:ea typeface="Arial Unicode MS" pitchFamily="2"/>
                <a:cs typeface="Arial Unicode MS" pitchFamily="2"/>
              </a:rPr>
            </a:br>
            <a:r>
              <a:rPr lang="fr-FR" sz="2800" b="0" i="0" u="none" strike="noStrike" kern="1200" spc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latin typeface="Montserrat" pitchFamily="18"/>
                <a:ea typeface="Arial Unicode MS" pitchFamily="2"/>
                <a:cs typeface="Arial Unicode MS" pitchFamily="2"/>
              </a:rPr>
              <a:t>l’Économie sociale et solidaire </a:t>
            </a:r>
            <a:br>
              <a:rPr lang="fr-FR" sz="2800" b="0" i="0" u="none" strike="noStrike" kern="1200" spc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latin typeface="Montserrat" pitchFamily="18"/>
                <a:ea typeface="Arial Unicode MS" pitchFamily="2"/>
                <a:cs typeface="Arial Unicode MS" pitchFamily="2"/>
              </a:rPr>
            </a:br>
            <a:r>
              <a:rPr lang="fr-FR" sz="2800" b="0" i="0" u="none" strike="noStrike" kern="1200" spc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latin typeface="Montserrat" pitchFamily="18"/>
                <a:ea typeface="Arial Unicode MS" pitchFamily="2"/>
                <a:cs typeface="Arial Unicode MS" pitchFamily="2"/>
              </a:rPr>
              <a:t>dans les politiques publiques </a:t>
            </a:r>
            <a:br>
              <a:rPr lang="fr-FR" sz="2800" b="0" i="0" u="none" strike="noStrike" kern="1200" spc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latin typeface="Montserrat" pitchFamily="18"/>
                <a:ea typeface="Arial Unicode MS" pitchFamily="2"/>
                <a:cs typeface="Arial Unicode MS" pitchFamily="2"/>
              </a:rPr>
            </a:br>
            <a:r>
              <a:rPr lang="fr-FR" sz="2800" b="0" i="0" u="none" strike="noStrike" kern="1200" spc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latin typeface="Montserrat" pitchFamily="18"/>
                <a:ea typeface="Arial Unicode MS" pitchFamily="2"/>
                <a:cs typeface="Arial Unicode MS" pitchFamily="2"/>
              </a:rPr>
              <a:t>de développement économique ?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6718936" y="669852"/>
            <a:ext cx="490410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200" b="1" dirty="0" smtClean="0">
                <a:latin typeface="Montserrat" panose="02000505000000020004" pitchFamily="2" charset="0"/>
              </a:rPr>
              <a:t>CRÉONS DES ALLIANCES TERRITORIALES</a:t>
            </a:r>
          </a:p>
          <a:p>
            <a:r>
              <a:rPr lang="fr-FR" sz="1200" spc="-300" dirty="0">
                <a:solidFill>
                  <a:schemeClr val="tx1">
                    <a:lumMod val="50000"/>
                    <a:lumOff val="50000"/>
                  </a:schemeClr>
                </a:solidFill>
                <a:ea typeface="Arial Unicode MS" pitchFamily="2"/>
                <a:cs typeface="Arial Unicode MS" pitchFamily="2"/>
              </a:rPr>
              <a:t>_______</a:t>
            </a:r>
          </a:p>
          <a:p>
            <a:pPr lvl="0"/>
            <a:endParaRPr lang="fr-FR" sz="1200" u="sng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dirty="0" smtClean="0"/>
              <a:t>L’ESS développe </a:t>
            </a:r>
            <a:r>
              <a:rPr lang="fr-FR" sz="1200" dirty="0"/>
              <a:t>un modèle d’organisation qui correspond aux attentes d’horizontalité, </a:t>
            </a:r>
            <a:r>
              <a:rPr lang="fr-FR" sz="1200" dirty="0" smtClean="0"/>
              <a:t>d’initiative, de </a:t>
            </a:r>
            <a:r>
              <a:rPr lang="fr-FR" sz="1200" dirty="0"/>
              <a:t>partage des </a:t>
            </a:r>
            <a:r>
              <a:rPr lang="fr-FR" sz="1200" dirty="0" smtClean="0"/>
              <a:t>responsabilités et de richesse </a:t>
            </a:r>
            <a:r>
              <a:rPr lang="fr-FR" sz="1200" dirty="0"/>
              <a:t>auxquelles </a:t>
            </a:r>
            <a:r>
              <a:rPr lang="fr-FR" sz="1200" dirty="0" smtClean="0"/>
              <a:t>de plus en plus de citoyens aspirent.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dirty="0" smtClean="0"/>
              <a:t>Elle est </a:t>
            </a:r>
            <a:r>
              <a:rPr lang="fr-FR" sz="1200" dirty="0"/>
              <a:t>dynamique et </a:t>
            </a:r>
            <a:r>
              <a:rPr lang="fr-FR" sz="1200" dirty="0" smtClean="0"/>
              <a:t>innovante et ainsi peut </a:t>
            </a:r>
            <a:r>
              <a:rPr lang="fr-FR" sz="1200" dirty="0"/>
              <a:t>apporter des réponses </a:t>
            </a:r>
            <a:r>
              <a:rPr lang="fr-FR" sz="1200" dirty="0" smtClean="0"/>
              <a:t>neuves aux </a:t>
            </a:r>
            <a:r>
              <a:rPr lang="fr-FR" sz="1200" dirty="0"/>
              <a:t>enjeux </a:t>
            </a:r>
            <a:r>
              <a:rPr lang="fr-FR" sz="1200" dirty="0" smtClean="0"/>
              <a:t>locaux, en coopération </a:t>
            </a:r>
            <a:r>
              <a:rPr lang="fr-FR" sz="1200" dirty="0"/>
              <a:t>avec les </a:t>
            </a:r>
            <a:r>
              <a:rPr lang="fr-FR" sz="1200" dirty="0" smtClean="0"/>
              <a:t>collectivités.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dirty="0" smtClean="0"/>
              <a:t>Le processus de construction collective propre à l’ESS permet d’aborder des problématiques complexes, dans une approche décloisonnée et transversale, en réciprocité avec d’autres acteurs.</a:t>
            </a:r>
            <a:endParaRPr lang="fr-FR" sz="1200" dirty="0"/>
          </a:p>
          <a:p>
            <a:endParaRPr lang="fr-FR" sz="1200" dirty="0" smtClean="0"/>
          </a:p>
          <a:p>
            <a:endParaRPr lang="fr-FR" sz="1200" dirty="0"/>
          </a:p>
          <a:p>
            <a:r>
              <a:rPr lang="fr-FR" sz="1200" b="1" dirty="0" smtClean="0">
                <a:latin typeface="Montserrat" panose="02000505000000020004" pitchFamily="2" charset="0"/>
              </a:rPr>
              <a:t>CHANGEONS DE REGARD SUR L’ESS</a:t>
            </a:r>
            <a:endParaRPr lang="fr-FR" sz="1200" b="1" dirty="0">
              <a:latin typeface="Montserrat" panose="02000505000000020004" pitchFamily="2" charset="0"/>
            </a:endParaRPr>
          </a:p>
          <a:p>
            <a:pPr lvl="0"/>
            <a:r>
              <a:rPr lang="fr-FR" sz="1200" spc="-300" dirty="0">
                <a:solidFill>
                  <a:schemeClr val="tx1">
                    <a:lumMod val="50000"/>
                    <a:lumOff val="50000"/>
                  </a:schemeClr>
                </a:solidFill>
                <a:ea typeface="Arial Unicode MS" pitchFamily="2"/>
                <a:cs typeface="Arial Unicode MS" pitchFamily="2"/>
              </a:rPr>
              <a:t>_______</a:t>
            </a:r>
          </a:p>
          <a:p>
            <a:endParaRPr lang="fr-FR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smtClean="0"/>
              <a:t>L’ESS</a:t>
            </a:r>
            <a:r>
              <a:rPr lang="fr-FR" sz="1200" dirty="0"/>
              <a:t> n’est pas une économie de la </a:t>
            </a:r>
            <a:r>
              <a:rPr lang="fr-FR" sz="1200" dirty="0" smtClean="0"/>
              <a:t>réparation mais </a:t>
            </a:r>
            <a:r>
              <a:rPr lang="fr-FR" sz="1200" b="1" dirty="0"/>
              <a:t>un écosystème d’acteurs qui œuvrent pour l’intérêt général</a:t>
            </a:r>
            <a:r>
              <a:rPr lang="fr-FR" sz="1200" dirty="0"/>
              <a:t>, </a:t>
            </a:r>
            <a:r>
              <a:rPr lang="fr-FR" sz="1200" dirty="0" smtClean="0"/>
              <a:t>la </a:t>
            </a:r>
            <a:r>
              <a:rPr lang="fr-FR" sz="1200" dirty="0"/>
              <a:t>cohésion territoriale et le développement </a:t>
            </a:r>
            <a:r>
              <a:rPr lang="fr-FR" sz="1200" dirty="0" smtClean="0"/>
              <a:t>durable. </a:t>
            </a:r>
            <a:r>
              <a:rPr lang="fr-FR" sz="1200" dirty="0"/>
              <a:t>C’est une économie spécifique qui doit être intégrée aux politiques locales et soutenue </a:t>
            </a:r>
            <a:r>
              <a:rPr lang="fr-FR" sz="1200" b="1" dirty="0"/>
              <a:t>dans et pour</a:t>
            </a:r>
            <a:r>
              <a:rPr lang="fr-FR" sz="1200" dirty="0"/>
              <a:t> son modèle à gestion désintéressée</a:t>
            </a:r>
            <a:r>
              <a:rPr lang="fr-FR" sz="120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smtClean="0"/>
              <a:t>L’ESS se développe dans tous les secteurs de l’économie et pas seulement dans l’action sociale, comme on le pense encore trop souvent.</a:t>
            </a:r>
            <a:endParaRPr lang="fr-FR" sz="1200" dirty="0"/>
          </a:p>
        </p:txBody>
      </p:sp>
      <p:sp>
        <p:nvSpPr>
          <p:cNvPr id="12" name="Rectangle 11"/>
          <p:cNvSpPr/>
          <p:nvPr/>
        </p:nvSpPr>
        <p:spPr>
          <a:xfrm>
            <a:off x="6718936" y="5171440"/>
            <a:ext cx="4998143" cy="1326269"/>
          </a:xfrm>
          <a:prstGeom prst="rect">
            <a:avLst/>
          </a:prstGeom>
          <a:solidFill>
            <a:srgbClr val="DA4F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6881496" y="5236435"/>
            <a:ext cx="47421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  <a:latin typeface="Montserrat" panose="02000505000000020004" pitchFamily="2" charset="0"/>
              </a:rPr>
              <a:t>Pour toutes ces raisons, </a:t>
            </a:r>
            <a:br>
              <a:rPr lang="fr-FR" b="1" dirty="0" smtClean="0">
                <a:solidFill>
                  <a:schemeClr val="bg1"/>
                </a:solidFill>
                <a:latin typeface="Montserrat" panose="02000505000000020004" pitchFamily="2" charset="0"/>
              </a:rPr>
            </a:br>
            <a:r>
              <a:rPr lang="fr-FR" b="1" dirty="0" smtClean="0">
                <a:solidFill>
                  <a:schemeClr val="bg1"/>
                </a:solidFill>
                <a:latin typeface="Montserrat" panose="02000505000000020004" pitchFamily="2" charset="0"/>
              </a:rPr>
              <a:t>nous avons à cœur de vous présenter ce que fait déjà l’ESS </a:t>
            </a:r>
            <a:br>
              <a:rPr lang="fr-FR" b="1" dirty="0" smtClean="0">
                <a:solidFill>
                  <a:schemeClr val="bg1"/>
                </a:solidFill>
                <a:latin typeface="Montserrat" panose="02000505000000020004" pitchFamily="2" charset="0"/>
              </a:rPr>
            </a:br>
            <a:r>
              <a:rPr lang="fr-FR" b="1" dirty="0" smtClean="0">
                <a:solidFill>
                  <a:schemeClr val="bg1"/>
                </a:solidFill>
                <a:latin typeface="Montserrat" panose="02000505000000020004" pitchFamily="2" charset="0"/>
              </a:rPr>
              <a:t>et ce qu’elle peut faire demain. </a:t>
            </a:r>
            <a:endParaRPr lang="fr-FR" b="1" dirty="0">
              <a:solidFill>
                <a:schemeClr val="bg1"/>
              </a:solidFill>
              <a:latin typeface="Montserrat" panose="02000505000000020004" pitchFamily="2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13827" y="4447880"/>
            <a:ext cx="4891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dirty="0" smtClean="0">
                <a:solidFill>
                  <a:srgbClr val="000000"/>
                </a:solidFill>
                <a:latin typeface="Montserrat" pitchFamily="18"/>
                <a:ea typeface="Arial Unicode MS" pitchFamily="2"/>
                <a:cs typeface="Arial Unicode MS" pitchFamily="2"/>
              </a:rPr>
              <a:t>Nos réseaux de collectivités partenaires  </a:t>
            </a:r>
            <a:br>
              <a:rPr lang="fr-FR" dirty="0" smtClean="0">
                <a:solidFill>
                  <a:srgbClr val="000000"/>
                </a:solidFill>
                <a:latin typeface="Montserrat" pitchFamily="18"/>
                <a:ea typeface="Arial Unicode MS" pitchFamily="2"/>
                <a:cs typeface="Arial Unicode MS" pitchFamily="2"/>
              </a:rPr>
            </a:br>
            <a:r>
              <a:rPr lang="fr-FR" dirty="0" smtClean="0">
                <a:solidFill>
                  <a:srgbClr val="000000"/>
                </a:solidFill>
                <a:latin typeface="Montserrat" pitchFamily="18"/>
                <a:ea typeface="Arial Unicode MS" pitchFamily="2"/>
                <a:cs typeface="Arial Unicode MS" pitchFamily="2"/>
              </a:rPr>
              <a:t>pour vous accompagner</a:t>
            </a:r>
            <a:endParaRPr lang="fr-FR" dirty="0">
              <a:solidFill>
                <a:srgbClr val="000000"/>
              </a:solidFill>
              <a:latin typeface="Montserrat" pitchFamily="18"/>
              <a:ea typeface="Arial Unicode MS" pitchFamily="2"/>
              <a:cs typeface="Arial Unicode MS" pitchFamily="2"/>
            </a:endParaRPr>
          </a:p>
        </p:txBody>
      </p:sp>
      <p:pic>
        <p:nvPicPr>
          <p:cNvPr id="15" name="Image 14">
            <a:hlinkClick r:id="rId3"/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49" y="5429582"/>
            <a:ext cx="1805217" cy="829359"/>
          </a:xfrm>
          <a:prstGeom prst="rect">
            <a:avLst/>
          </a:prstGeom>
        </p:spPr>
      </p:pic>
      <p:pic>
        <p:nvPicPr>
          <p:cNvPr id="2" name="Image 1">
            <a:hlinkClick r:id="rId5"/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9188" y="5352686"/>
            <a:ext cx="1224659" cy="9831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>
            <a:hlinkClick r:id="rId3"/>
            <a:extLst>
              <a:ext uri="{FF2B5EF4-FFF2-40B4-BE49-F238E27FC236}">
                <a16:creationId xmlns:a16="http://schemas.microsoft.com/office/drawing/2014/main" id="{BFD30BC3-E389-4FCC-8818-773FA65D5EEC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302" y="3427909"/>
            <a:ext cx="1071718" cy="173886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26" name="Image 25">
            <a:hlinkClick r:id="rId5"/>
            <a:extLst>
              <a:ext uri="{FF2B5EF4-FFF2-40B4-BE49-F238E27FC236}">
                <a16:creationId xmlns:a16="http://schemas.microsoft.com/office/drawing/2014/main" id="{7F1D5EED-4551-4980-846E-1BA1B6DBC3A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040" y="3427910"/>
            <a:ext cx="1228429" cy="1738863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28" name="Image 27">
            <a:hlinkClick r:id="rId7"/>
            <a:extLst>
              <a:ext uri="{FF2B5EF4-FFF2-40B4-BE49-F238E27FC236}">
                <a16:creationId xmlns:a16="http://schemas.microsoft.com/office/drawing/2014/main" id="{81D40390-8080-4887-9CC5-DD660328B7C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720" y="4197407"/>
            <a:ext cx="646244" cy="969366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30" name="Image 29">
            <a:hlinkClick r:id="rId9"/>
            <a:extLst>
              <a:ext uri="{FF2B5EF4-FFF2-40B4-BE49-F238E27FC236}">
                <a16:creationId xmlns:a16="http://schemas.microsoft.com/office/drawing/2014/main" id="{864D1983-176E-4BC9-9F32-E1EC91DB73C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650" y="3427910"/>
            <a:ext cx="1229499" cy="1738863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24" name="Image 23">
            <a:hlinkClick r:id="rId11"/>
            <a:extLst>
              <a:ext uri="{FF2B5EF4-FFF2-40B4-BE49-F238E27FC236}">
                <a16:creationId xmlns:a16="http://schemas.microsoft.com/office/drawing/2014/main" id="{7F33A3F4-7A2C-469E-8B41-8209C7901D2B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85954" y="3427910"/>
            <a:ext cx="1215988" cy="1738863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33" name="Rectangle 32"/>
          <p:cNvSpPr/>
          <p:nvPr/>
        </p:nvSpPr>
        <p:spPr>
          <a:xfrm>
            <a:off x="-2" y="2246541"/>
            <a:ext cx="2682242" cy="6455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25576E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-1" y="928101"/>
            <a:ext cx="5922336" cy="6698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25576E"/>
              </a:solidFill>
            </a:endParaRPr>
          </a:p>
        </p:txBody>
      </p:sp>
      <p:sp>
        <p:nvSpPr>
          <p:cNvPr id="35" name="ZoneTexte 1">
            <a:extLst>
              <a:ext uri="{FF2B5EF4-FFF2-40B4-BE49-F238E27FC236}">
                <a16:creationId xmlns:a16="http://schemas.microsoft.com/office/drawing/2014/main" id="{1998DD76-EA02-4FDC-AF99-F781581C3036}"/>
              </a:ext>
            </a:extLst>
          </p:cNvPr>
          <p:cNvSpPr/>
          <p:nvPr/>
        </p:nvSpPr>
        <p:spPr>
          <a:xfrm>
            <a:off x="413828" y="399543"/>
            <a:ext cx="6312092" cy="206084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800" b="0" i="0" u="none" strike="noStrike" kern="1200" spc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latin typeface="Montserrat" pitchFamily="18"/>
                <a:ea typeface="Arial Unicode MS" pitchFamily="2"/>
                <a:cs typeface="Arial Unicode MS" pitchFamily="2"/>
              </a:rPr>
              <a:t>La documentation de </a:t>
            </a:r>
            <a:br>
              <a:rPr lang="fr-FR" sz="2800" b="0" i="0" u="none" strike="noStrike" kern="1200" spc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latin typeface="Montserrat" pitchFamily="18"/>
                <a:ea typeface="Arial Unicode MS" pitchFamily="2"/>
                <a:cs typeface="Arial Unicode MS" pitchFamily="2"/>
              </a:rPr>
            </a:br>
            <a:r>
              <a:rPr lang="fr-FR" sz="2800" b="0" i="0" u="none" strike="noStrike" kern="1200" spc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latin typeface="Montserrat" pitchFamily="18"/>
                <a:ea typeface="Arial Unicode MS" pitchFamily="2"/>
                <a:cs typeface="Arial Unicode MS" pitchFamily="2"/>
              </a:rPr>
              <a:t>l’Économie sociale et solidaire </a:t>
            </a:r>
            <a:br>
              <a:rPr lang="fr-FR" sz="2800" b="0" i="0" u="none" strike="noStrike" kern="1200" spc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latin typeface="Montserrat" pitchFamily="18"/>
                <a:ea typeface="Arial Unicode MS" pitchFamily="2"/>
                <a:cs typeface="Arial Unicode MS" pitchFamily="2"/>
              </a:rPr>
            </a:br>
            <a:r>
              <a:rPr lang="fr-FR" sz="2800" b="0" i="0" u="none" strike="noStrike" kern="1200" spc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latin typeface="Montserrat" pitchFamily="18"/>
                <a:ea typeface="Arial Unicode MS" pitchFamily="2"/>
                <a:cs typeface="Arial Unicode MS" pitchFamily="2"/>
              </a:rPr>
              <a:t>en Bretagne</a:t>
            </a:r>
          </a:p>
        </p:txBody>
      </p:sp>
      <p:pic>
        <p:nvPicPr>
          <p:cNvPr id="8" name="Image 7">
            <a:hlinkClick r:id="rId13"/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93" y="3427909"/>
            <a:ext cx="1226733" cy="1738864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36" name="ZoneTexte 1">
            <a:extLst>
              <a:ext uri="{FF2B5EF4-FFF2-40B4-BE49-F238E27FC236}">
                <a16:creationId xmlns:a16="http://schemas.microsoft.com/office/drawing/2014/main" id="{1998DD76-EA02-4FDC-AF99-F781581C3036}"/>
              </a:ext>
            </a:extLst>
          </p:cNvPr>
          <p:cNvSpPr/>
          <p:nvPr/>
        </p:nvSpPr>
        <p:spPr>
          <a:xfrm>
            <a:off x="609792" y="5191183"/>
            <a:ext cx="1226733" cy="7161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000" b="0" i="0" u="none" strike="noStrike" kern="1200" spc="0" dirty="0" smtClean="0">
              <a:ln>
                <a:noFill/>
              </a:ln>
              <a:solidFill>
                <a:srgbClr val="000000"/>
              </a:solidFill>
              <a:latin typeface="Montserrat" pitchFamily="18"/>
              <a:ea typeface="Arial Unicode MS" pitchFamily="2"/>
              <a:cs typeface="Arial Unicode MS" pitchFamily="2"/>
            </a:endParaRPr>
          </a:p>
          <a:p>
            <a:pPr marL="0" marR="0" lvl="0" indent="0" algn="ctr" rtl="0" hangingPunct="1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0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Montserrat" pitchFamily="18"/>
                <a:ea typeface="Arial Unicode MS" pitchFamily="2"/>
                <a:cs typeface="Arial Unicode MS" pitchFamily="2"/>
              </a:rPr>
              <a:t>Structuration </a:t>
            </a:r>
            <a:br>
              <a:rPr lang="fr-FR" sz="10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Montserrat" pitchFamily="18"/>
                <a:ea typeface="Arial Unicode MS" pitchFamily="2"/>
                <a:cs typeface="Arial Unicode MS" pitchFamily="2"/>
              </a:rPr>
            </a:br>
            <a:r>
              <a:rPr lang="fr-FR" sz="10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Montserrat" pitchFamily="18"/>
                <a:ea typeface="Arial Unicode MS" pitchFamily="2"/>
                <a:cs typeface="Arial Unicode MS" pitchFamily="2"/>
              </a:rPr>
              <a:t>de l’ESS en </a:t>
            </a:r>
            <a:br>
              <a:rPr lang="fr-FR" sz="10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Montserrat" pitchFamily="18"/>
                <a:ea typeface="Arial Unicode MS" pitchFamily="2"/>
                <a:cs typeface="Arial Unicode MS" pitchFamily="2"/>
              </a:rPr>
            </a:br>
            <a:r>
              <a:rPr lang="fr-FR" sz="10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Montserrat" pitchFamily="18"/>
                <a:ea typeface="Arial Unicode MS" pitchFamily="2"/>
                <a:cs typeface="Arial Unicode MS" pitchFamily="2"/>
              </a:rPr>
              <a:t>Bretagne</a:t>
            </a:r>
          </a:p>
        </p:txBody>
      </p:sp>
      <p:sp>
        <p:nvSpPr>
          <p:cNvPr id="37" name="ZoneTexte 1">
            <a:extLst>
              <a:ext uri="{FF2B5EF4-FFF2-40B4-BE49-F238E27FC236}">
                <a16:creationId xmlns:a16="http://schemas.microsoft.com/office/drawing/2014/main" id="{1998DD76-EA02-4FDC-AF99-F781581C3036}"/>
              </a:ext>
            </a:extLst>
          </p:cNvPr>
          <p:cNvSpPr/>
          <p:nvPr/>
        </p:nvSpPr>
        <p:spPr>
          <a:xfrm>
            <a:off x="8214468" y="5191588"/>
            <a:ext cx="1358959" cy="7161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000" b="0" i="0" u="none" strike="noStrike" kern="1200" spc="0" dirty="0" smtClean="0">
              <a:ln>
                <a:noFill/>
              </a:ln>
              <a:solidFill>
                <a:srgbClr val="000000"/>
              </a:solidFill>
              <a:latin typeface="Montserrat" pitchFamily="18"/>
              <a:ea typeface="Arial Unicode MS" pitchFamily="2"/>
              <a:cs typeface="Arial Unicode MS" pitchFamily="2"/>
            </a:endParaRPr>
          </a:p>
          <a:p>
            <a:pPr marL="0" marR="0" lvl="0" indent="0" algn="ctr" rtl="0" hangingPunct="1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0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Montserrat" pitchFamily="18"/>
                <a:ea typeface="Arial Unicode MS" pitchFamily="2"/>
                <a:cs typeface="Arial Unicode MS" pitchFamily="2"/>
              </a:rPr>
              <a:t>Le soutien à l’entrepreneuriat collectif</a:t>
            </a:r>
          </a:p>
        </p:txBody>
      </p:sp>
      <p:sp>
        <p:nvSpPr>
          <p:cNvPr id="38" name="ZoneTexte 1">
            <a:extLst>
              <a:ext uri="{FF2B5EF4-FFF2-40B4-BE49-F238E27FC236}">
                <a16:creationId xmlns:a16="http://schemas.microsoft.com/office/drawing/2014/main" id="{1998DD76-EA02-4FDC-AF99-F781581C3036}"/>
              </a:ext>
            </a:extLst>
          </p:cNvPr>
          <p:cNvSpPr/>
          <p:nvPr/>
        </p:nvSpPr>
        <p:spPr>
          <a:xfrm>
            <a:off x="4708048" y="5177405"/>
            <a:ext cx="1529387" cy="7161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000" b="0" i="0" u="none" strike="noStrike" kern="1200" spc="0" dirty="0" smtClean="0">
              <a:ln>
                <a:noFill/>
              </a:ln>
              <a:solidFill>
                <a:srgbClr val="000000"/>
              </a:solidFill>
              <a:latin typeface="Montserrat" pitchFamily="18"/>
              <a:ea typeface="Arial Unicode MS" pitchFamily="2"/>
              <a:cs typeface="Arial Unicode MS" pitchFamily="2"/>
            </a:endParaRPr>
          </a:p>
          <a:p>
            <a:pPr marL="0" marR="0" lvl="0" indent="0" algn="ctr" rtl="0" hangingPunct="1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0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Montserrat" pitchFamily="18"/>
                <a:ea typeface="Arial Unicode MS" pitchFamily="2"/>
                <a:cs typeface="Arial Unicode MS" pitchFamily="2"/>
              </a:rPr>
              <a:t>Les partenariats </a:t>
            </a:r>
            <a:br>
              <a:rPr lang="fr-FR" sz="10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Montserrat" pitchFamily="18"/>
                <a:ea typeface="Arial Unicode MS" pitchFamily="2"/>
                <a:cs typeface="Arial Unicode MS" pitchFamily="2"/>
              </a:rPr>
            </a:br>
            <a:r>
              <a:rPr lang="fr-FR" sz="10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Montserrat" pitchFamily="18"/>
                <a:ea typeface="Arial Unicode MS" pitchFamily="2"/>
                <a:cs typeface="Arial Unicode MS" pitchFamily="2"/>
              </a:rPr>
              <a:t>entre l’ESS et les intercommunalités</a:t>
            </a:r>
          </a:p>
        </p:txBody>
      </p:sp>
      <p:sp>
        <p:nvSpPr>
          <p:cNvPr id="39" name="ZoneTexte 1">
            <a:extLst>
              <a:ext uri="{FF2B5EF4-FFF2-40B4-BE49-F238E27FC236}">
                <a16:creationId xmlns:a16="http://schemas.microsoft.com/office/drawing/2014/main" id="{1998DD76-EA02-4FDC-AF99-F781581C3036}"/>
              </a:ext>
            </a:extLst>
          </p:cNvPr>
          <p:cNvSpPr/>
          <p:nvPr/>
        </p:nvSpPr>
        <p:spPr>
          <a:xfrm>
            <a:off x="6237435" y="5177405"/>
            <a:ext cx="1358959" cy="87250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000" b="0" i="0" u="none" strike="noStrike" kern="1200" spc="0" dirty="0" smtClean="0">
              <a:ln>
                <a:noFill/>
              </a:ln>
              <a:solidFill>
                <a:srgbClr val="000000"/>
              </a:solidFill>
              <a:latin typeface="Montserrat" pitchFamily="18"/>
              <a:ea typeface="Arial Unicode MS" pitchFamily="2"/>
              <a:cs typeface="Arial Unicode MS" pitchFamily="2"/>
            </a:endParaRPr>
          </a:p>
          <a:p>
            <a:pPr marL="0" marR="0" lvl="0" indent="0" algn="ctr" rtl="0" hangingPunct="1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0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Montserrat" pitchFamily="18"/>
                <a:ea typeface="Arial Unicode MS" pitchFamily="2"/>
                <a:cs typeface="Arial Unicode MS" pitchFamily="2"/>
              </a:rPr>
              <a:t>Le Service d’Intérêt Économique Général</a:t>
            </a:r>
          </a:p>
        </p:txBody>
      </p:sp>
      <p:sp>
        <p:nvSpPr>
          <p:cNvPr id="41" name="ZoneTexte 1">
            <a:extLst>
              <a:ext uri="{FF2B5EF4-FFF2-40B4-BE49-F238E27FC236}">
                <a16:creationId xmlns:a16="http://schemas.microsoft.com/office/drawing/2014/main" id="{1998DD76-EA02-4FDC-AF99-F781581C3036}"/>
              </a:ext>
            </a:extLst>
          </p:cNvPr>
          <p:cNvSpPr/>
          <p:nvPr/>
        </p:nvSpPr>
        <p:spPr>
          <a:xfrm>
            <a:off x="1951946" y="5177405"/>
            <a:ext cx="1358959" cy="55985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000" dirty="0">
              <a:solidFill>
                <a:srgbClr val="000000"/>
              </a:solidFill>
              <a:latin typeface="Montserrat" pitchFamily="18"/>
              <a:ea typeface="Arial Unicode MS" pitchFamily="2"/>
              <a:cs typeface="Arial Unicode MS" pitchFamily="2"/>
            </a:endParaRPr>
          </a:p>
          <a:p>
            <a:pPr marL="0" marR="0" lvl="0" indent="0" algn="ctr" rtl="0" hangingPunct="1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0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Montserrat" pitchFamily="18"/>
                <a:ea typeface="Arial Unicode MS" pitchFamily="2"/>
                <a:cs typeface="Arial Unicode MS" pitchFamily="2"/>
              </a:rPr>
              <a:t>Présentation de l’ESS en Bretagne</a:t>
            </a:r>
          </a:p>
        </p:txBody>
      </p:sp>
      <p:sp>
        <p:nvSpPr>
          <p:cNvPr id="42" name="ZoneTexte 1">
            <a:extLst>
              <a:ext uri="{FF2B5EF4-FFF2-40B4-BE49-F238E27FC236}">
                <a16:creationId xmlns:a16="http://schemas.microsoft.com/office/drawing/2014/main" id="{1998DD76-EA02-4FDC-AF99-F781581C3036}"/>
              </a:ext>
            </a:extLst>
          </p:cNvPr>
          <p:cNvSpPr/>
          <p:nvPr/>
        </p:nvSpPr>
        <p:spPr>
          <a:xfrm>
            <a:off x="3110895" y="5177405"/>
            <a:ext cx="1358959" cy="55985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000" dirty="0">
              <a:solidFill>
                <a:srgbClr val="000000"/>
              </a:solidFill>
              <a:latin typeface="Montserrat" pitchFamily="18"/>
              <a:ea typeface="Arial Unicode MS" pitchFamily="2"/>
              <a:cs typeface="Arial Unicode MS" pitchFamily="2"/>
            </a:endParaRPr>
          </a:p>
          <a:p>
            <a:pPr marL="0" marR="0" lvl="0" indent="0" algn="ctr" rtl="0" hangingPunct="1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0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Montserrat" pitchFamily="18"/>
                <a:ea typeface="Arial Unicode MS" pitchFamily="2"/>
                <a:cs typeface="Arial Unicode MS" pitchFamily="2"/>
              </a:rPr>
              <a:t>Qu’est-ce-que l’ESS ?</a:t>
            </a:r>
          </a:p>
        </p:txBody>
      </p:sp>
      <p:sp>
        <p:nvSpPr>
          <p:cNvPr id="43" name="Parenthèse ouvrante 42"/>
          <p:cNvSpPr/>
          <p:nvPr/>
        </p:nvSpPr>
        <p:spPr>
          <a:xfrm rot="5400000">
            <a:off x="2341441" y="1877568"/>
            <a:ext cx="146300" cy="2783268"/>
          </a:xfrm>
          <a:prstGeom prst="leftBracket">
            <a:avLst/>
          </a:prstGeom>
          <a:ln>
            <a:solidFill>
              <a:srgbClr val="2557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Parenthèse ouvrante 43"/>
          <p:cNvSpPr/>
          <p:nvPr/>
        </p:nvSpPr>
        <p:spPr>
          <a:xfrm rot="5400000">
            <a:off x="6114883" y="2389048"/>
            <a:ext cx="146300" cy="1760308"/>
          </a:xfrm>
          <a:prstGeom prst="leftBracket">
            <a:avLst/>
          </a:prstGeom>
          <a:ln>
            <a:solidFill>
              <a:srgbClr val="2557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3">
            <a:hlinkClick r:id="rId15"/>
            <a:extLst>
              <a:ext uri="{FF2B5EF4-FFF2-40B4-BE49-F238E27FC236}">
                <a16:creationId xmlns:a16="http://schemas.microsoft.com/office/drawing/2014/main" id="{D883D5EA-89BF-4C4F-9CBD-C31863E9FBC2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337" y="3449616"/>
            <a:ext cx="1212111" cy="171715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40" name="ZoneTexte 1">
            <a:extLst>
              <a:ext uri="{FF2B5EF4-FFF2-40B4-BE49-F238E27FC236}">
                <a16:creationId xmlns:a16="http://schemas.microsoft.com/office/drawing/2014/main" id="{1998DD76-EA02-4FDC-AF99-F781581C3036}"/>
              </a:ext>
            </a:extLst>
          </p:cNvPr>
          <p:cNvSpPr/>
          <p:nvPr/>
        </p:nvSpPr>
        <p:spPr>
          <a:xfrm>
            <a:off x="10166944" y="5177405"/>
            <a:ext cx="1358959" cy="87250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000" dirty="0">
              <a:solidFill>
                <a:srgbClr val="000000"/>
              </a:solidFill>
              <a:latin typeface="Montserrat" pitchFamily="18"/>
              <a:ea typeface="Arial Unicode MS" pitchFamily="2"/>
              <a:cs typeface="Arial Unicode MS" pitchFamily="2"/>
            </a:endParaRPr>
          </a:p>
          <a:p>
            <a:pPr marL="0" marR="0" lvl="0" indent="0" algn="ctr" rtl="0" hangingPunct="1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0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Montserrat" pitchFamily="18"/>
                <a:ea typeface="Arial Unicode MS" pitchFamily="2"/>
                <a:cs typeface="Arial Unicode MS" pitchFamily="2"/>
              </a:rPr>
              <a:t>Les données de l’ESS en Bretagne et sur votre territoire</a:t>
            </a:r>
          </a:p>
        </p:txBody>
      </p:sp>
      <p:sp>
        <p:nvSpPr>
          <p:cNvPr id="45" name="ZoneTexte 1">
            <a:extLst>
              <a:ext uri="{FF2B5EF4-FFF2-40B4-BE49-F238E27FC236}">
                <a16:creationId xmlns:a16="http://schemas.microsoft.com/office/drawing/2014/main" id="{1998DD76-EA02-4FDC-AF99-F781581C3036}"/>
              </a:ext>
            </a:extLst>
          </p:cNvPr>
          <p:cNvSpPr/>
          <p:nvPr/>
        </p:nvSpPr>
        <p:spPr>
          <a:xfrm>
            <a:off x="9695542" y="2731660"/>
            <a:ext cx="2301762" cy="40352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000" b="0" i="0" u="none" strike="noStrike" kern="1200" spc="0" dirty="0" smtClean="0">
              <a:ln>
                <a:noFill/>
              </a:ln>
              <a:solidFill>
                <a:srgbClr val="000000"/>
              </a:solidFill>
              <a:latin typeface="Montserrat" pitchFamily="18"/>
              <a:ea typeface="Arial Unicode MS" pitchFamily="2"/>
              <a:cs typeface="Arial Unicode MS" pitchFamily="2"/>
            </a:endParaRPr>
          </a:p>
          <a:p>
            <a:pPr marL="0" marR="0" lvl="0" indent="0" algn="ctr" rtl="0" hangingPunct="1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0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Montserrat" pitchFamily="18"/>
                <a:ea typeface="Arial Unicode MS" pitchFamily="2"/>
                <a:cs typeface="Arial Unicode MS" pitchFamily="2"/>
              </a:rPr>
              <a:t>Observatoire</a:t>
            </a:r>
          </a:p>
        </p:txBody>
      </p:sp>
      <p:sp>
        <p:nvSpPr>
          <p:cNvPr id="46" name="ZoneTexte 1">
            <a:extLst>
              <a:ext uri="{FF2B5EF4-FFF2-40B4-BE49-F238E27FC236}">
                <a16:creationId xmlns:a16="http://schemas.microsoft.com/office/drawing/2014/main" id="{1998DD76-EA02-4FDC-AF99-F781581C3036}"/>
              </a:ext>
            </a:extLst>
          </p:cNvPr>
          <p:cNvSpPr/>
          <p:nvPr/>
        </p:nvSpPr>
        <p:spPr>
          <a:xfrm>
            <a:off x="5021803" y="2731660"/>
            <a:ext cx="2301762" cy="40352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000" b="0" i="0" u="none" strike="noStrike" kern="1200" spc="0" dirty="0" smtClean="0">
              <a:ln>
                <a:noFill/>
              </a:ln>
              <a:solidFill>
                <a:srgbClr val="000000"/>
              </a:solidFill>
              <a:latin typeface="Montserrat" pitchFamily="18"/>
              <a:ea typeface="Arial Unicode MS" pitchFamily="2"/>
              <a:cs typeface="Arial Unicode MS" pitchFamily="2"/>
            </a:endParaRPr>
          </a:p>
          <a:p>
            <a:pPr marL="0" marR="0" lvl="0" indent="0" algn="ctr" rtl="0" hangingPunct="1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0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Montserrat" pitchFamily="18"/>
                <a:ea typeface="Arial Unicode MS" pitchFamily="2"/>
                <a:cs typeface="Arial Unicode MS" pitchFamily="2"/>
              </a:rPr>
              <a:t>Collectivités</a:t>
            </a:r>
          </a:p>
        </p:txBody>
      </p:sp>
      <p:sp>
        <p:nvSpPr>
          <p:cNvPr id="47" name="ZoneTexte 1">
            <a:extLst>
              <a:ext uri="{FF2B5EF4-FFF2-40B4-BE49-F238E27FC236}">
                <a16:creationId xmlns:a16="http://schemas.microsoft.com/office/drawing/2014/main" id="{1998DD76-EA02-4FDC-AF99-F781581C3036}"/>
              </a:ext>
            </a:extLst>
          </p:cNvPr>
          <p:cNvSpPr/>
          <p:nvPr/>
        </p:nvSpPr>
        <p:spPr>
          <a:xfrm>
            <a:off x="1284976" y="2731660"/>
            <a:ext cx="2301762" cy="40352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000" b="0" i="0" u="none" strike="noStrike" kern="1200" spc="0" dirty="0" smtClean="0">
              <a:ln>
                <a:noFill/>
              </a:ln>
              <a:solidFill>
                <a:srgbClr val="000000"/>
              </a:solidFill>
              <a:latin typeface="Montserrat" pitchFamily="18"/>
              <a:ea typeface="Arial Unicode MS" pitchFamily="2"/>
              <a:cs typeface="Arial Unicode MS" pitchFamily="2"/>
            </a:endParaRPr>
          </a:p>
          <a:p>
            <a:pPr marL="0" marR="0" lvl="0" indent="0" algn="ctr" rtl="0" hangingPunct="1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0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Montserrat" pitchFamily="18"/>
                <a:ea typeface="Arial Unicode MS" pitchFamily="2"/>
                <a:cs typeface="Arial Unicode MS" pitchFamily="2"/>
              </a:rPr>
              <a:t>Généraliste</a:t>
            </a:r>
          </a:p>
        </p:txBody>
      </p:sp>
      <p:sp>
        <p:nvSpPr>
          <p:cNvPr id="48" name="ZoneTexte 1">
            <a:extLst>
              <a:ext uri="{FF2B5EF4-FFF2-40B4-BE49-F238E27FC236}">
                <a16:creationId xmlns:a16="http://schemas.microsoft.com/office/drawing/2014/main" id="{1998DD76-EA02-4FDC-AF99-F781581C3036}"/>
              </a:ext>
            </a:extLst>
          </p:cNvPr>
          <p:cNvSpPr/>
          <p:nvPr/>
        </p:nvSpPr>
        <p:spPr>
          <a:xfrm>
            <a:off x="7722644" y="2731660"/>
            <a:ext cx="2301762" cy="40352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000" b="0" i="0" u="none" strike="noStrike" kern="1200" spc="0" dirty="0" smtClean="0">
              <a:ln>
                <a:noFill/>
              </a:ln>
              <a:solidFill>
                <a:srgbClr val="000000"/>
              </a:solidFill>
              <a:latin typeface="Montserrat" pitchFamily="18"/>
              <a:ea typeface="Arial Unicode MS" pitchFamily="2"/>
              <a:cs typeface="Arial Unicode MS" pitchFamily="2"/>
            </a:endParaRPr>
          </a:p>
          <a:p>
            <a:pPr marL="0" marR="0" lvl="0" indent="0" algn="ctr" rtl="0" hangingPunct="1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0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Montserrat" pitchFamily="18"/>
                <a:ea typeface="Arial Unicode MS" pitchFamily="2"/>
                <a:cs typeface="Arial Unicode MS" pitchFamily="2"/>
              </a:rPr>
              <a:t>Développement économique</a:t>
            </a:r>
          </a:p>
        </p:txBody>
      </p:sp>
      <p:sp>
        <p:nvSpPr>
          <p:cNvPr id="52" name="Rectangle 51"/>
          <p:cNvSpPr/>
          <p:nvPr/>
        </p:nvSpPr>
        <p:spPr>
          <a:xfrm>
            <a:off x="7735923" y="1634661"/>
            <a:ext cx="3754134" cy="854277"/>
          </a:xfrm>
          <a:prstGeom prst="rect">
            <a:avLst/>
          </a:prstGeom>
          <a:solidFill>
            <a:srgbClr val="2557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ZoneTexte 52"/>
          <p:cNvSpPr txBox="1"/>
          <p:nvPr/>
        </p:nvSpPr>
        <p:spPr>
          <a:xfrm>
            <a:off x="8039290" y="1736245"/>
            <a:ext cx="3437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  <a:latin typeface="Montserrat" panose="02000505000000020004" pitchFamily="2" charset="0"/>
              </a:rPr>
              <a:t>Cliquez sur </a:t>
            </a:r>
            <a:r>
              <a:rPr lang="fr-FR" b="1" dirty="0" smtClean="0">
                <a:solidFill>
                  <a:schemeClr val="bg1"/>
                </a:solidFill>
                <a:latin typeface="Montserrat" panose="02000505000000020004" pitchFamily="2" charset="0"/>
              </a:rPr>
              <a:t>les images pour </a:t>
            </a:r>
            <a:r>
              <a:rPr lang="fr-FR" b="1" dirty="0" smtClean="0">
                <a:solidFill>
                  <a:schemeClr val="bg1"/>
                </a:solidFill>
                <a:latin typeface="Montserrat" panose="02000505000000020004" pitchFamily="2" charset="0"/>
              </a:rPr>
              <a:t>télécharger les documents</a:t>
            </a:r>
            <a:endParaRPr lang="fr-FR" b="1" dirty="0">
              <a:solidFill>
                <a:schemeClr val="bg1"/>
              </a:solidFill>
              <a:latin typeface="Montserrat" panose="02000505000000020004" pitchFamily="2" charset="0"/>
            </a:endParaRPr>
          </a:p>
        </p:txBody>
      </p:sp>
      <p:sp>
        <p:nvSpPr>
          <p:cNvPr id="55" name="Forme en L 54"/>
          <p:cNvSpPr/>
          <p:nvPr/>
        </p:nvSpPr>
        <p:spPr>
          <a:xfrm rot="16200000">
            <a:off x="7871041" y="1830072"/>
            <a:ext cx="168249" cy="168249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2" y="2246541"/>
            <a:ext cx="3806227" cy="6455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25576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" y="928101"/>
            <a:ext cx="5922336" cy="6698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25576E"/>
              </a:solidFill>
            </a:endParaRPr>
          </a:p>
        </p:txBody>
      </p:sp>
      <p:sp>
        <p:nvSpPr>
          <p:cNvPr id="17" name="ZoneTexte 1">
            <a:extLst>
              <a:ext uri="{FF2B5EF4-FFF2-40B4-BE49-F238E27FC236}">
                <a16:creationId xmlns:a16="http://schemas.microsoft.com/office/drawing/2014/main" id="{1998DD76-EA02-4FDC-AF99-F781581C3036}"/>
              </a:ext>
            </a:extLst>
          </p:cNvPr>
          <p:cNvSpPr/>
          <p:nvPr/>
        </p:nvSpPr>
        <p:spPr>
          <a:xfrm>
            <a:off x="413828" y="399543"/>
            <a:ext cx="6443084" cy="206084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800" b="0" i="0" u="none" strike="noStrike" kern="1200" spc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latin typeface="Montserrat" pitchFamily="18"/>
                <a:ea typeface="Arial Unicode MS" pitchFamily="2"/>
                <a:cs typeface="Arial Unicode MS" pitchFamily="2"/>
              </a:rPr>
              <a:t>Ce que fait déjà</a:t>
            </a:r>
            <a:br>
              <a:rPr lang="fr-FR" sz="2800" b="0" i="0" u="none" strike="noStrike" kern="1200" spc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latin typeface="Montserrat" pitchFamily="18"/>
                <a:ea typeface="Arial Unicode MS" pitchFamily="2"/>
                <a:cs typeface="Arial Unicode MS" pitchFamily="2"/>
              </a:rPr>
            </a:br>
            <a:r>
              <a:rPr lang="fr-FR" sz="2800" b="0" i="0" u="none" strike="noStrike" kern="1200" spc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latin typeface="Montserrat" pitchFamily="18"/>
                <a:ea typeface="Arial Unicode MS" pitchFamily="2"/>
                <a:cs typeface="Arial Unicode MS" pitchFamily="2"/>
              </a:rPr>
              <a:t>l’Économie sociale et solidaire </a:t>
            </a:r>
            <a:br>
              <a:rPr lang="fr-FR" sz="2800" b="0" i="0" u="none" strike="noStrike" kern="1200" spc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latin typeface="Montserrat" pitchFamily="18"/>
                <a:ea typeface="Arial Unicode MS" pitchFamily="2"/>
                <a:cs typeface="Arial Unicode MS" pitchFamily="2"/>
              </a:rPr>
            </a:br>
            <a:r>
              <a:rPr lang="fr-FR" sz="2800" b="0" i="0" u="none" strike="noStrike" kern="1200" spc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latin typeface="Montserrat" pitchFamily="18"/>
                <a:ea typeface="Arial Unicode MS" pitchFamily="2"/>
                <a:cs typeface="Arial Unicode MS" pitchFamily="2"/>
              </a:rPr>
              <a:t>sur votre territoire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6718936" y="669852"/>
            <a:ext cx="472169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200" b="1" dirty="0" smtClean="0">
                <a:latin typeface="Montserrat" panose="02000505000000020004" pitchFamily="2" charset="0"/>
              </a:rPr>
              <a:t>EXEMPLE 1</a:t>
            </a:r>
          </a:p>
          <a:p>
            <a:r>
              <a:rPr lang="fr-FR" sz="1200" spc="-300" dirty="0">
                <a:solidFill>
                  <a:schemeClr val="tx1">
                    <a:lumMod val="50000"/>
                    <a:lumOff val="50000"/>
                  </a:schemeClr>
                </a:solidFill>
                <a:ea typeface="Arial Unicode MS" pitchFamily="2"/>
                <a:cs typeface="Arial Unicode MS" pitchFamily="2"/>
              </a:rPr>
              <a:t>_______</a:t>
            </a:r>
          </a:p>
          <a:p>
            <a:pPr lvl="0"/>
            <a:endParaRPr lang="fr-FR" sz="1200" u="sng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dirty="0" smtClean="0"/>
              <a:t>Exemple.</a:t>
            </a:r>
          </a:p>
          <a:p>
            <a:pPr lvl="0"/>
            <a:endParaRPr lang="fr-FR" sz="1200" dirty="0" smtClean="0"/>
          </a:p>
          <a:p>
            <a:endParaRPr lang="fr-FR" sz="1200" dirty="0"/>
          </a:p>
          <a:p>
            <a:pPr lvl="0"/>
            <a:r>
              <a:rPr lang="fr-FR" sz="1200" b="1" dirty="0">
                <a:latin typeface="Montserrat" panose="02000505000000020004" pitchFamily="2" charset="0"/>
              </a:rPr>
              <a:t>EXEMPLE </a:t>
            </a:r>
            <a:r>
              <a:rPr lang="fr-FR" sz="1200" b="1" dirty="0" smtClean="0">
                <a:latin typeface="Montserrat" panose="02000505000000020004" pitchFamily="2" charset="0"/>
              </a:rPr>
              <a:t>2</a:t>
            </a:r>
            <a:endParaRPr lang="fr-FR" sz="1200" b="1" dirty="0">
              <a:latin typeface="Montserrat" panose="02000505000000020004" pitchFamily="2" charset="0"/>
            </a:endParaRPr>
          </a:p>
          <a:p>
            <a:r>
              <a:rPr lang="fr-FR" sz="1200" spc="-300" dirty="0">
                <a:solidFill>
                  <a:schemeClr val="tx1">
                    <a:lumMod val="50000"/>
                    <a:lumOff val="50000"/>
                  </a:schemeClr>
                </a:solidFill>
                <a:ea typeface="Arial Unicode MS" pitchFamily="2"/>
                <a:cs typeface="Arial Unicode MS" pitchFamily="2"/>
              </a:rPr>
              <a:t>_______</a:t>
            </a:r>
          </a:p>
          <a:p>
            <a:pPr lvl="0"/>
            <a:endParaRPr lang="fr-FR" sz="1200" u="sng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dirty="0"/>
              <a:t>Exemple.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fr-FR" sz="1200" dirty="0" smtClean="0"/>
          </a:p>
          <a:p>
            <a:pPr lvl="0"/>
            <a:endParaRPr lang="fr-FR" sz="1200" dirty="0" smtClean="0"/>
          </a:p>
          <a:p>
            <a:pPr lvl="0"/>
            <a:r>
              <a:rPr lang="fr-FR" sz="1200" b="1" dirty="0">
                <a:latin typeface="Montserrat" panose="02000505000000020004" pitchFamily="2" charset="0"/>
              </a:rPr>
              <a:t>EXEMPLE </a:t>
            </a:r>
            <a:r>
              <a:rPr lang="fr-FR" sz="1200" b="1" dirty="0" smtClean="0">
                <a:latin typeface="Montserrat" panose="02000505000000020004" pitchFamily="2" charset="0"/>
              </a:rPr>
              <a:t>3</a:t>
            </a:r>
            <a:endParaRPr lang="fr-FR" sz="1200" b="1" dirty="0">
              <a:latin typeface="Montserrat" panose="02000505000000020004" pitchFamily="2" charset="0"/>
            </a:endParaRPr>
          </a:p>
          <a:p>
            <a:r>
              <a:rPr lang="fr-FR" sz="1200" spc="-300" dirty="0">
                <a:solidFill>
                  <a:schemeClr val="tx1">
                    <a:lumMod val="50000"/>
                    <a:lumOff val="50000"/>
                  </a:schemeClr>
                </a:solidFill>
                <a:ea typeface="Arial Unicode MS" pitchFamily="2"/>
                <a:cs typeface="Arial Unicode MS" pitchFamily="2"/>
              </a:rPr>
              <a:t>_______</a:t>
            </a:r>
          </a:p>
          <a:p>
            <a:pPr lvl="0"/>
            <a:endParaRPr lang="fr-FR" sz="1200" u="sng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dirty="0"/>
              <a:t>Exemple.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2" y="2246541"/>
            <a:ext cx="4318001" cy="6455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25576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" y="928101"/>
            <a:ext cx="3870961" cy="6698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25576E"/>
              </a:solidFill>
            </a:endParaRPr>
          </a:p>
        </p:txBody>
      </p:sp>
      <p:sp>
        <p:nvSpPr>
          <p:cNvPr id="13" name="ZoneTexte 1">
            <a:extLst>
              <a:ext uri="{FF2B5EF4-FFF2-40B4-BE49-F238E27FC236}">
                <a16:creationId xmlns:a16="http://schemas.microsoft.com/office/drawing/2014/main" id="{1998DD76-EA02-4FDC-AF99-F781581C3036}"/>
              </a:ext>
            </a:extLst>
          </p:cNvPr>
          <p:cNvSpPr/>
          <p:nvPr/>
        </p:nvSpPr>
        <p:spPr>
          <a:xfrm>
            <a:off x="413828" y="399543"/>
            <a:ext cx="6443084" cy="206084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800" b="0" i="0" u="none" strike="noStrike" kern="1200" spc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latin typeface="Montserrat" pitchFamily="18"/>
                <a:ea typeface="Arial Unicode MS" pitchFamily="2"/>
                <a:cs typeface="Arial Unicode MS" pitchFamily="2"/>
              </a:rPr>
              <a:t>Des propositions solidaires</a:t>
            </a:r>
            <a:br>
              <a:rPr lang="fr-FR" sz="2800" b="0" i="0" u="none" strike="noStrike" kern="1200" spc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latin typeface="Montserrat" pitchFamily="18"/>
                <a:ea typeface="Arial Unicode MS" pitchFamily="2"/>
                <a:cs typeface="Arial Unicode MS" pitchFamily="2"/>
              </a:rPr>
            </a:br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  <a:latin typeface="Montserrat" pitchFamily="18"/>
                <a:ea typeface="Arial Unicode MS" pitchFamily="2"/>
                <a:cs typeface="Arial Unicode MS" pitchFamily="2"/>
              </a:rPr>
              <a:t>à mettre en œuvre</a:t>
            </a:r>
          </a:p>
          <a:p>
            <a:pPr marL="0" marR="0" lvl="0" indent="0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800" b="0" i="0" u="none" strike="noStrike" kern="1200" spc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latin typeface="Montserrat" pitchFamily="18"/>
                <a:ea typeface="Arial Unicode MS" pitchFamily="2"/>
                <a:cs typeface="Arial Unicode MS" pitchFamily="2"/>
              </a:rPr>
              <a:t>dans votre commune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6718936" y="669852"/>
            <a:ext cx="47216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200" b="1" dirty="0" smtClean="0">
                <a:latin typeface="Montserrat" panose="02000505000000020004" pitchFamily="2" charset="0"/>
              </a:rPr>
              <a:t>EXEMPLE 1</a:t>
            </a:r>
          </a:p>
          <a:p>
            <a:r>
              <a:rPr lang="fr-FR" sz="1200" spc="-300" dirty="0">
                <a:solidFill>
                  <a:schemeClr val="tx1">
                    <a:lumMod val="50000"/>
                    <a:lumOff val="50000"/>
                  </a:schemeClr>
                </a:solidFill>
                <a:ea typeface="Arial Unicode MS" pitchFamily="2"/>
                <a:cs typeface="Arial Unicode MS" pitchFamily="2"/>
              </a:rPr>
              <a:t>_______</a:t>
            </a:r>
          </a:p>
          <a:p>
            <a:pPr lvl="0"/>
            <a:endParaRPr lang="fr-FR" sz="1200" u="sng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smtClean="0"/>
              <a:t>Exemple.</a:t>
            </a:r>
          </a:p>
          <a:p>
            <a:pPr lvl="0"/>
            <a:endParaRPr lang="fr-FR" sz="1200" dirty="0" smtClean="0"/>
          </a:p>
          <a:p>
            <a:endParaRPr lang="fr-FR" sz="1200" dirty="0"/>
          </a:p>
          <a:p>
            <a:pPr lvl="0"/>
            <a:r>
              <a:rPr lang="fr-FR" sz="1200" b="1" dirty="0">
                <a:latin typeface="Montserrat" panose="02000505000000020004" pitchFamily="2" charset="0"/>
              </a:rPr>
              <a:t>EXEMPLE </a:t>
            </a:r>
            <a:r>
              <a:rPr lang="fr-FR" sz="1200" b="1" dirty="0" smtClean="0">
                <a:latin typeface="Montserrat" panose="02000505000000020004" pitchFamily="2" charset="0"/>
              </a:rPr>
              <a:t>2</a:t>
            </a:r>
            <a:endParaRPr lang="fr-FR" sz="1200" b="1" dirty="0">
              <a:latin typeface="Montserrat" panose="02000505000000020004" pitchFamily="2" charset="0"/>
            </a:endParaRPr>
          </a:p>
          <a:p>
            <a:r>
              <a:rPr lang="fr-FR" sz="1200" spc="-300" dirty="0">
                <a:solidFill>
                  <a:schemeClr val="tx1">
                    <a:lumMod val="50000"/>
                    <a:lumOff val="50000"/>
                  </a:schemeClr>
                </a:solidFill>
                <a:ea typeface="Arial Unicode MS" pitchFamily="2"/>
                <a:cs typeface="Arial Unicode MS" pitchFamily="2"/>
              </a:rPr>
              <a:t>_______</a:t>
            </a:r>
          </a:p>
          <a:p>
            <a:pPr lvl="0"/>
            <a:endParaRPr lang="fr-FR" sz="1200" u="sng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smtClean="0"/>
              <a:t>Exemple.</a:t>
            </a:r>
            <a:endParaRPr lang="fr-FR" sz="1200" dirty="0"/>
          </a:p>
        </p:txBody>
      </p:sp>
      <p:sp>
        <p:nvSpPr>
          <p:cNvPr id="16" name="Rectangle 15"/>
          <p:cNvSpPr/>
          <p:nvPr/>
        </p:nvSpPr>
        <p:spPr>
          <a:xfrm>
            <a:off x="6718936" y="5334000"/>
            <a:ext cx="4998143" cy="1062124"/>
          </a:xfrm>
          <a:prstGeom prst="rect">
            <a:avLst/>
          </a:prstGeom>
          <a:solidFill>
            <a:srgbClr val="0096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6877232" y="5419331"/>
            <a:ext cx="46041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  <a:latin typeface="Montserrat" panose="02000505000000020004" pitchFamily="2" charset="0"/>
              </a:rPr>
              <a:t>Créons les conditions </a:t>
            </a:r>
            <a:br>
              <a:rPr lang="fr-FR" b="1" dirty="0" smtClean="0">
                <a:solidFill>
                  <a:schemeClr val="bg1"/>
                </a:solidFill>
                <a:latin typeface="Montserrat" panose="02000505000000020004" pitchFamily="2" charset="0"/>
              </a:rPr>
            </a:br>
            <a:r>
              <a:rPr lang="fr-FR" b="1" dirty="0" smtClean="0">
                <a:solidFill>
                  <a:schemeClr val="bg1"/>
                </a:solidFill>
                <a:latin typeface="Montserrat" panose="02000505000000020004" pitchFamily="2" charset="0"/>
              </a:rPr>
              <a:t>d’un partenariat pérenne</a:t>
            </a:r>
            <a:br>
              <a:rPr lang="fr-FR" b="1" dirty="0" smtClean="0">
                <a:solidFill>
                  <a:schemeClr val="bg1"/>
                </a:solidFill>
                <a:latin typeface="Montserrat" panose="02000505000000020004" pitchFamily="2" charset="0"/>
              </a:rPr>
            </a:br>
            <a:r>
              <a:rPr lang="fr-FR" b="1" dirty="0" smtClean="0">
                <a:solidFill>
                  <a:schemeClr val="bg1"/>
                </a:solidFill>
                <a:latin typeface="Montserrat" panose="02000505000000020004" pitchFamily="2" charset="0"/>
              </a:rPr>
              <a:t>par des temps d’échanges réguliers. </a:t>
            </a:r>
            <a:endParaRPr lang="fr-FR" b="1" dirty="0">
              <a:solidFill>
                <a:schemeClr val="bg1"/>
              </a:solidFill>
              <a:latin typeface="Montserrat" panose="02000505000000020004" pitchFamily="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13827" y="4480046"/>
            <a:ext cx="4891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dirty="0" smtClean="0">
                <a:solidFill>
                  <a:srgbClr val="000000"/>
                </a:solidFill>
                <a:latin typeface="Montserrat" pitchFamily="18"/>
                <a:ea typeface="Arial Unicode MS" pitchFamily="2"/>
                <a:cs typeface="Arial Unicode MS" pitchFamily="2"/>
              </a:rPr>
              <a:t>Vos interlocuteurs engagés</a:t>
            </a:r>
            <a:br>
              <a:rPr lang="fr-FR" dirty="0" smtClean="0">
                <a:solidFill>
                  <a:srgbClr val="000000"/>
                </a:solidFill>
                <a:latin typeface="Montserrat" pitchFamily="18"/>
                <a:ea typeface="Arial Unicode MS" pitchFamily="2"/>
                <a:cs typeface="Arial Unicode MS" pitchFamily="2"/>
              </a:rPr>
            </a:br>
            <a:r>
              <a:rPr lang="fr-FR" dirty="0" smtClean="0">
                <a:solidFill>
                  <a:srgbClr val="000000"/>
                </a:solidFill>
                <a:latin typeface="Montserrat" pitchFamily="18"/>
                <a:ea typeface="Arial Unicode MS" pitchFamily="2"/>
                <a:cs typeface="Arial Unicode MS" pitchFamily="2"/>
              </a:rPr>
              <a:t>sur les territoires</a:t>
            </a:r>
            <a:endParaRPr lang="fr-FR" dirty="0">
              <a:solidFill>
                <a:srgbClr val="000000"/>
              </a:solidFill>
              <a:latin typeface="Montserrat" pitchFamily="18"/>
              <a:ea typeface="Arial Unicode MS" pitchFamily="2"/>
              <a:cs typeface="Arial Unicode MS" pitchFamily="2"/>
            </a:endParaRPr>
          </a:p>
        </p:txBody>
      </p:sp>
      <p:pic>
        <p:nvPicPr>
          <p:cNvPr id="2" name="Image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27" y="5234883"/>
            <a:ext cx="1943100" cy="1190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oneTexte 1">
            <a:extLst>
              <a:ext uri="{FF2B5EF4-FFF2-40B4-BE49-F238E27FC236}">
                <a16:creationId xmlns:a16="http://schemas.microsoft.com/office/drawing/2014/main" id="{1998DD76-EA02-4FDC-AF99-F781581C3036}"/>
              </a:ext>
            </a:extLst>
          </p:cNvPr>
          <p:cNvSpPr/>
          <p:nvPr/>
        </p:nvSpPr>
        <p:spPr>
          <a:xfrm>
            <a:off x="413828" y="1659383"/>
            <a:ext cx="11371772" cy="133019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800" b="0" i="0" u="none" strike="noStrike" kern="1200" spc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latin typeface="Montserrat" pitchFamily="18"/>
                <a:ea typeface="Arial Unicode MS" pitchFamily="2"/>
                <a:cs typeface="Arial Unicode MS" pitchFamily="2"/>
              </a:rPr>
              <a:t>Contact : </a:t>
            </a:r>
          </a:p>
          <a:p>
            <a:pPr marL="0" marR="0" lvl="0" indent="0" algn="ctr" rtl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2800" b="0" i="0" u="none" strike="noStrike" kern="1200" spc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latin typeface="Montserrat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3" name="Titre 2">
            <a:extLst>
              <a:ext uri="{FF2B5EF4-FFF2-40B4-BE49-F238E27FC236}">
                <a16:creationId xmlns:a16="http://schemas.microsoft.com/office/drawing/2014/main" id="{4600E4FB-3AC0-43A9-875E-5314AC7D4E69}"/>
              </a:ext>
            </a:extLst>
          </p:cNvPr>
          <p:cNvSpPr txBox="1">
            <a:spLocks/>
          </p:cNvSpPr>
          <p:nvPr/>
        </p:nvSpPr>
        <p:spPr>
          <a:xfrm>
            <a:off x="2364953" y="5076342"/>
            <a:ext cx="9702800" cy="584683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/>
          <a:lstStyle>
            <a:lvl1pPr algn="l" rtl="0" hangingPunct="1">
              <a:lnSpc>
                <a:spcPct val="90000"/>
              </a:lnSpc>
              <a:tabLst/>
              <a:defRPr lang="fr-F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</a:defRPr>
            </a:lvl1pPr>
          </a:lstStyle>
          <a:p>
            <a:pPr algn="ctr"/>
            <a:r>
              <a:rPr lang="fr-FR" sz="5000" dirty="0" smtClean="0">
                <a:solidFill>
                  <a:schemeClr val="tx2">
                    <a:lumMod val="75000"/>
                  </a:schemeClr>
                </a:solidFill>
                <a:latin typeface="Darkwoman" pitchFamily="50" charset="0"/>
              </a:rPr>
              <a:t>Donnons         de sens à l’économie</a:t>
            </a:r>
            <a:endParaRPr lang="fr-FR" sz="5000" dirty="0">
              <a:solidFill>
                <a:schemeClr val="tx2">
                  <a:lumMod val="75000"/>
                </a:schemeClr>
              </a:solidFill>
              <a:latin typeface="Darkwoman" pitchFamily="50" charset="0"/>
            </a:endParaRPr>
          </a:p>
        </p:txBody>
      </p:sp>
      <p:pic>
        <p:nvPicPr>
          <p:cNvPr id="24" name="Image 2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009" y="4394055"/>
            <a:ext cx="1776693" cy="1364574"/>
          </a:xfrm>
          <a:prstGeom prst="rect">
            <a:avLst/>
          </a:prstGeom>
        </p:spPr>
      </p:pic>
      <p:sp>
        <p:nvSpPr>
          <p:cNvPr id="25" name="Plus 24"/>
          <p:cNvSpPr/>
          <p:nvPr/>
        </p:nvSpPr>
        <p:spPr>
          <a:xfrm>
            <a:off x="5915717" y="5145125"/>
            <a:ext cx="447118" cy="447118"/>
          </a:xfrm>
          <a:prstGeom prst="mathPlus">
            <a:avLst/>
          </a:prstGeom>
          <a:solidFill>
            <a:srgbClr val="0096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Plus 25"/>
          <p:cNvSpPr/>
          <p:nvPr/>
        </p:nvSpPr>
        <p:spPr>
          <a:xfrm>
            <a:off x="6342515" y="5145125"/>
            <a:ext cx="447118" cy="447118"/>
          </a:xfrm>
          <a:prstGeom prst="mathPlus">
            <a:avLst/>
          </a:prstGeom>
          <a:solidFill>
            <a:srgbClr val="DA4F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Plus 26"/>
          <p:cNvSpPr/>
          <p:nvPr/>
        </p:nvSpPr>
        <p:spPr>
          <a:xfrm>
            <a:off x="5475547" y="5145125"/>
            <a:ext cx="447118" cy="447118"/>
          </a:xfrm>
          <a:prstGeom prst="mathPlus">
            <a:avLst/>
          </a:prstGeom>
          <a:solidFill>
            <a:srgbClr val="2557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8878464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andard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1946</TotalTime>
  <Words>207</Words>
  <Application>Microsoft Office PowerPoint</Application>
  <PresentationFormat>Grand écran</PresentationFormat>
  <Paragraphs>80</Paragraphs>
  <Slides>6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16" baseType="lpstr">
      <vt:lpstr>Arial</vt:lpstr>
      <vt:lpstr>Arial Unicode MS</vt:lpstr>
      <vt:lpstr>Calibri</vt:lpstr>
      <vt:lpstr>Calibri Light</vt:lpstr>
      <vt:lpstr>Darkwoman</vt:lpstr>
      <vt:lpstr>Montserrat</vt:lpstr>
      <vt:lpstr>Tahoma</vt:lpstr>
      <vt:lpstr>Times New Roman</vt:lpstr>
      <vt:lpstr>Standard</vt:lpstr>
      <vt:lpstr>Standard 1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Kit de communication</dc:title>
  <dc:creator>Myriam Carré</dc:creator>
  <cp:lastModifiedBy>Myriam Carré</cp:lastModifiedBy>
  <cp:revision>135</cp:revision>
  <cp:lastPrinted>2019-11-13T14:07:45Z</cp:lastPrinted>
  <dcterms:modified xsi:type="dcterms:W3CDTF">2020-01-30T16:33:37Z</dcterms:modified>
</cp:coreProperties>
</file>