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60" r:id="rId5"/>
    <p:sldId id="263" r:id="rId6"/>
    <p:sldId id="264" r:id="rId7"/>
    <p:sldId id="266" r:id="rId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76E"/>
    <a:srgbClr val="00968F"/>
    <a:srgbClr val="DA4F57"/>
    <a:srgbClr val="99B630"/>
    <a:srgbClr val="0299CE"/>
    <a:srgbClr val="AD1777"/>
    <a:srgbClr val="FF5229"/>
    <a:srgbClr val="FF3300"/>
    <a:srgbClr val="FF5050"/>
    <a:srgbClr val="396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D8E7E94-D7A9-4DF8-AA84-7C611F3693C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Ctr="0" compatLnSpc="0">
            <a:noAutofit/>
          </a:bodyPr>
          <a:lstStyle/>
          <a:p>
            <a:pPr hangingPunct="0">
              <a:defRPr sz="1400"/>
            </a:pPr>
            <a:endParaRPr lang="fr-FR" sz="13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6EDE08-9E60-4961-99E0-162691B0AAD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Ctr="0" compatLnSpc="0">
            <a:noAutofit/>
          </a:bodyPr>
          <a:lstStyle/>
          <a:p>
            <a:pPr algn="r" hangingPunct="0">
              <a:defRPr sz="1400"/>
            </a:pPr>
            <a:endParaRPr lang="fr-FR" sz="13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E2BABB-E826-43E8-B684-EA4214D58BEA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="b" anchorCtr="0" compatLnSpc="0">
            <a:noAutofit/>
          </a:bodyPr>
          <a:lstStyle/>
          <a:p>
            <a:pPr hangingPunct="0">
              <a:defRPr sz="1400"/>
            </a:pPr>
            <a:endParaRPr lang="fr-FR" sz="13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CD0D57-D367-4E1B-B522-26E60C19B61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4" rIns="82467" bIns="41234" anchor="b" anchorCtr="0" compatLnSpc="0">
            <a:noAutofit/>
          </a:bodyPr>
          <a:lstStyle/>
          <a:p>
            <a:pPr algn="r" hangingPunct="0">
              <a:defRPr sz="1400"/>
            </a:pPr>
            <a:fld id="{6046F2A9-C71C-4564-8791-DA1D76029573}" type="slidenum">
              <a:pPr algn="r" hangingPunct="0">
                <a:defRPr sz="1400"/>
              </a:pPr>
              <a:t>‹N°›</a:t>
            </a:fld>
            <a:endParaRPr lang="fr-FR" sz="13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733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B156155-D3C2-45BD-862E-88FDD77E6D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54063"/>
            <a:ext cx="6616700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0140957-67B5-4E50-B617-C8DD9D6F3BF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97" y="4715068"/>
            <a:ext cx="5438050" cy="44667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3517BC42-69C1-4D97-9DAA-B9AC88B4ED6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DADF73-7323-463B-B173-DF8BD2E96B4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653DB4-2656-4234-A6D4-B803E8DB83E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A2F9B6-0DA5-47CA-9593-31AE8DF2301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992B50DD-C706-466E-9706-9064ED96FF5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6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4BF1FC-DAEE-43BD-A12E-980B41277B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73D576E-A4F0-4641-8B43-B7F6B1F51AD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167CD19-01F5-4666-92D7-B31168465E3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102F46C-5B27-4F1F-8CDF-4006FAE9CA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48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6275C2-5A20-46B9-8F2A-1B0F3C876A8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A4B0543-9842-4931-B051-659C008BE273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5533AC0-3BDD-4408-8778-A46FE80D1D1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210B20-16A4-4E5F-A75D-23BE33ED1E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687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D1BF5D-B838-42C6-9A0D-1D90606567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DDB4DB7-EF27-4476-A5FC-E1A600124FF5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D919F34-EC48-4CF7-A084-EA3321371F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C275ACA-27F9-4144-AE32-560C40D6F4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19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1E312E-C6C7-4923-BBF5-8A9304BAD3F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B11026-25B4-4880-B9B4-5F5DEFF3F6A9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A719F38-0E02-4D22-B5F3-9ED1022C48F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B7A81E-29B6-4F66-B1AC-097DCF2FF7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64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CBB6A9-525E-4752-86FB-9821F92897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AD27E52-B138-4303-9C3E-A7C426022D33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85600A4-05C7-42FA-A558-FFFA4AF8D2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4C3C5FE-0681-4556-8121-E3B86224CD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04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CBD3E-0D9D-422D-BC6E-56F659446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CB8A8C-9EF9-42D6-8E9F-F3A992664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E2FB57-95F2-48B1-AF89-2BAD50B0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3E903C-CC72-4AB5-A62F-A2F3F594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F40EF6-C97C-4104-9DAF-691C97E2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927638-F36D-4F56-ADBD-6DF97298604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0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FE444-E885-4753-BD19-54D59716A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957A19-2212-4487-AADA-CBA831128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042621-9661-4995-9A75-B303E2FCB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2D47A4-A271-4A83-BEAA-C5908681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9C51B8-CBD7-435B-8D01-31EF66E3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AC0836-3CFF-4043-A0E1-A2F34FD8FD0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4F8F7B-4403-4C4C-8EB0-73EF90200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3200" cy="50085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F76505-4BC0-4B37-A078-1907F2279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50085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12433B-6C8A-440B-BE86-C300BBB50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600152-0619-4158-9B3C-6816DE1DF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DB7D6E-6E7E-4788-81F6-5C7AAEFF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1AAA3A-F416-42DE-9762-5EF4E167078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53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8E457-F5B7-4CFD-B706-5F7903FE6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8B09B1-A8CD-468E-8333-FB0CE1C2F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22ECC1-AE32-4129-B1C8-CED17C60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189B99-7862-4828-AF2E-8FBA0A1A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659307-52B1-4EBC-8A03-DAECD77E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4003AC-9D18-4958-99F7-ED35D851117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85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2DA095-C5BC-40A9-82F4-43C5A7CC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296423-09D5-4F87-921D-150546500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919C57-F28E-4DB5-AA9C-5A47EEAD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8AA48E-ECE6-44C0-8C89-9E7E1AE0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6A00FD-F5BB-4779-9FF7-8E142940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490EDB-2191-4285-8F19-966E16D9120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528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6B554-2D42-49DC-87DD-A4FAD953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4125F2-C249-4E44-8458-85D0693F2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541B4A-CBE3-4476-83AA-50284DD9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60975D-A902-46B3-92FF-879DD918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094AD-CBBB-4E27-8793-67CCEBF47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B47A9C-A160-4473-9AB5-1BE739471D7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13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7FE4E3-90AB-4C54-9FE3-55A88C2B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46535A-639D-4D2F-AE8A-896D8C726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8D74A6-7ED5-4E2F-912D-A2DB4386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22DE7A-E94F-41A9-B034-98FD1275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11CF6A-648C-4A30-85D3-061823066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07792-3D71-45AC-A208-8BACC89E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F75110-4A4A-4D51-A902-3D8D8FB05E9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65C26-AD47-4C5A-82FE-877B2BA2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B55F32-2AAB-4FB3-B4DA-DDD2F2C11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3D7E11-5764-4120-9EF5-1E08B1E27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1B9122-8496-4FB3-80CF-A811E5A77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2A9990-DBD7-43D0-9FF1-4E266EA9D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13FD61-E471-44CC-9353-DAE5DE38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00CE31-89EC-4E9D-9786-66420099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B006C7-AC1A-4D02-8DE6-BC90A633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EB0E0B-2DAD-4E1A-AC79-08BFCD1FC98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783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25B8CC-AE73-4E0E-AFDA-09B94EE0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82E24D-AF80-4CA3-9090-6C21A42D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405B1B-C228-45BB-BB51-2EAF46D0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C1A174-D322-4A02-A430-7A66B63B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8FE77A-AFFE-46C0-A6BA-9404EE11CE2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407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D27396-8479-44E4-9DF4-8350510E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E82113-9A47-4762-9DCB-8F9831CB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43EB16-B4EF-45B5-9514-1252B8C3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597B5D-D4F7-425F-8AC5-161F3C7DA3C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88134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FA055-9116-4BAE-B3E8-1737C1486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B3A759-C984-4485-B334-98F342AB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0795EE-EDF8-42FA-8455-C67401525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0D7C4C-0E05-4CFD-B4EB-C6FB08FB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2CB445-16E7-43CF-9D32-AA6BF780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7939D3-688B-40E1-A93E-B3854231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8346AE-EE6A-42B1-B745-9FB3A02C73E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30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C9D01-E746-49CA-8DEF-54837D04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CCB088-76FC-486C-9218-5377E271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D742EE-5341-4289-9561-0E64F69C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43E813-0DA6-4A16-A9D2-318BDB124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972A1B-7D32-42DF-A16F-7ED61F12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3E0CD3-EC25-47B4-A6F3-D1ED8C6C57C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548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10311A-C85A-4C32-9A06-AD6756EE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3BCE41-3C9E-44C7-9C29-2E0597778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3396CD-4553-45B1-A921-2B0A342C6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D3502E-C2CC-47DC-AE80-A9045171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3A36AE-80A9-49C7-A1E6-9C9A9E450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6E9219-AC23-4C20-A15A-68C680EC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FB6F1D-381E-4E70-85E8-77E041C95C1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55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D6B1D-349B-4325-A812-C7C1480E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D0D1C3-7E3B-40EA-8A9F-7BF2AD093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C32B70-237D-4C67-93B1-565C3EE5D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FDB9AE-9CBF-47F3-B6AF-F7A272E81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B1D988-545B-499F-A416-99404908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963681-1F9F-44E4-921E-F5A89A99CAA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883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59827DF-547E-4854-A947-DCF5FDD9E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8578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B954DE-0313-48A3-BCBF-48391B463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857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D311F4-20FA-4C4F-B5DF-6DE14322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D252160-E2A3-4D16-A751-D1BDD29233C4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F70795-A21C-4A6F-B7AD-03922C45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972FA4-83F7-41A4-9334-27B47AC0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9972F7-1600-4C7D-AEBE-C0C2E9CF472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40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53442D-A628-4D56-B4A3-DBCBB493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0D7DDD-8F34-4280-901F-1B9C96410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034BC-CB5A-40B9-B101-91C21F99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41813B-56A3-4A45-9B6A-D17D9263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616502-06DD-4BFD-91B1-7FF4EB16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5D3526-8BFD-4C9E-9380-C27E4598C7B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2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CADB7-FA0D-422E-B21C-AC31FC75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BA6F3C-5953-44C4-8B73-7DA2C21072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FC9FF2-A2B1-40E3-8B63-9ADAC0D99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EA642A-3B20-4A12-93D7-EFB890AD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9280FA-38D8-47B1-9FC1-AD3129DC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CF4A8B-108E-4A04-B168-36D74696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9B3AC-9DBA-4160-B095-69469E884CF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52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BFA00-46A9-4FA0-9EC6-E0537B52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8E6CE9-E3D7-45D6-AA39-941E8838B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13806B-A7BE-4617-8F63-79692CDE6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7F0B03-E279-44B9-9FF7-CA6EE245B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1868DD-3F14-4E95-AC60-4477A03199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9D05F3-A247-4A88-8382-6DEEFAA4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9D2DC6-7E25-4B74-9615-1625CCC9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9AC254-D3FD-4E37-A433-6C2DB1D2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D04283-2C57-4632-8FE9-4F36B87B9DF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6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D3A146-3F20-4C89-8E13-5D7C053F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E78A7-6247-4251-B7E4-DBB8A13AF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C067BD-C887-49A6-957C-DF3F68C5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7FB26E-779A-437C-B98C-4B8910BCC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4C723D-C483-49D5-A7D3-3F5762775A4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62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1362FD-FCB4-4A00-9606-6CDF5A682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645EFB-FB1E-44F0-B8A2-63300FB20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359879-A932-4EFF-A9FC-AEE080A3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B0B43D-8B37-4A7B-8F1B-7066ED8FCDC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83322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A11F8-A54E-4053-9E40-85714669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C1BA3-2421-44DC-A7E6-C34B67075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35D839-8B0E-4704-9F90-D7C261533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F035B9-8987-4B61-B25C-FE1A0A2F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9B52E2-1E27-4624-A825-A2ACE354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2C6D65-793D-4ECB-BC4E-B95472D95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9C5E8C-0A4C-4802-B38D-DD71DD50562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59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62100-7A23-4658-89EC-AFC78A6D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6AFCC7-0AA0-4458-989E-DC4E5C146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DDCC95-057A-4C45-B9BF-FBE94505A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3ADD06-28E5-4E8A-84BB-5FB73AEA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7615D6-4DC3-4F34-A0D7-EA4585D9AF9E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436D99-0CD0-449F-AF3E-C3F3B3293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3D1582-984E-4B84-B056-36F2924D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B13F78-DDA9-484D-BD20-4A483AC98DD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80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F411D5-952A-4821-B06D-31FC757DFB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>
            <a:noAutofit/>
          </a:bodyPr>
          <a:lstStyle/>
          <a:p>
            <a:pPr lvl="0"/>
            <a:r>
              <a:rPr lang="fr-FR"/>
              <a:t>Cliquez pour éditer le format du texte-titreModifiez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C2ED7493-2C5F-4880-8FE1-67EFE619CB8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E7615D6-4DC3-4F34-A0D7-EA4585D9AF9E}" type="datetime1">
              <a:rPr lang="fr-FR"/>
              <a:pPr lvl="0"/>
              <a:t>30/01/2020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28BF742-AE40-44C7-9A14-43CFDF235D7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1A079C0-BC46-4483-A5A8-6490BBC2A42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9F9202B5-8F76-4963-91C9-4CE844E10DF9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D9DDA99-D335-428B-A4CB-1A72B79DB9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6000" b="0" i="0" u="none" strike="noStrike" kern="1200" spc="0">
          <a:ln>
            <a:noFill/>
          </a:ln>
          <a:solidFill>
            <a:srgbClr val="000000"/>
          </a:solidFill>
          <a:latin typeface="Calibri Light" pitchFamily="18"/>
          <a:ea typeface="Arial Unicode MS" pitchFamily="2"/>
          <a:cs typeface="Arial Unicode MS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fr-FR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9F210B-5ED9-439A-9262-B5C4BE1BF69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D252160-E2A3-4D16-A751-D1BDD29233C4}" type="datetime1">
              <a:rPr lang="fr-FR"/>
              <a:pPr lvl="0"/>
              <a:t>30/01/2020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0E092A-A52D-4B7A-B046-AE32F08421E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92CCA3-CFC5-4099-96B1-C0C7D9451DC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77E936B-9E37-4B32-B138-3ED1BC6AE9B6}" type="slidenum">
              <a:t>‹N°›</a:t>
            </a:fld>
            <a:endParaRPr lang="fr-FR"/>
          </a:p>
        </p:txBody>
      </p:sp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A45009AB-2987-425B-BDF1-F671ED893B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7AF0FB0-B49B-4230-9AE1-D54E7AD7C7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hangingPunct="1">
        <a:lnSpc>
          <a:spcPct val="90000"/>
        </a:lnSpc>
        <a:tabLst/>
        <a:defRPr lang="fr-FR" sz="1800" b="0" i="0" u="none" strike="noStrike" kern="1200" spc="0">
          <a:ln>
            <a:noFill/>
          </a:ln>
          <a:solidFill>
            <a:srgbClr val="000000"/>
          </a:solidFill>
          <a:latin typeface="Calibri" pitchFamily="18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fr-FR" sz="2800" b="0" i="0" u="none" strike="noStrike" kern="1200" spc="0">
          <a:ln>
            <a:noFill/>
          </a:ln>
          <a:solidFill>
            <a:srgbClr val="000000"/>
          </a:solidFill>
          <a:latin typeface="Calibri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www.ess-bretagne.org/un-kit-ressources-sur-less-pour-les-municipales-de-202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es.fr/kit-municipaless-decouvrez-les-premieres-fich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hyperlink" Target="http://www.cnfpt.fr/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hyperlink" Target="https://www.ess-bretagne.org/uploads/files/V05-01FICHE-STRUCTURATION-2019.pdf" TargetMode="External"/><Relationship Id="rId3" Type="http://schemas.openxmlformats.org/officeDocument/2006/relationships/hyperlink" Target="https://www.ess-bretagne.org/uploads/files/Affiche%20phare-Depliant-RV.pdf" TargetMode="External"/><Relationship Id="rId7" Type="http://schemas.openxmlformats.org/officeDocument/2006/relationships/hyperlink" Target="https://www.ess-bretagne.org/uploads/files/B-A-BA-ESS-2019-pour%20envoi%20mail.pdf" TargetMode="External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1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11" Type="http://schemas.openxmlformats.org/officeDocument/2006/relationships/hyperlink" Target="https://www.ess-bretagne.org/uploads/files/TrajectoirESS_2018_plaquette%20Offre%20de%20service.pdf" TargetMode="External"/><Relationship Id="rId5" Type="http://schemas.openxmlformats.org/officeDocument/2006/relationships/hyperlink" Target="https://www.ess-bretagne.org/uploads/files/WEB-CRESS-INTERCO-2019.pdf" TargetMode="External"/><Relationship Id="rId15" Type="http://schemas.openxmlformats.org/officeDocument/2006/relationships/hyperlink" Target="http://www.ess-bretagne.org/decouvrir/less-en-bretagne-chiffres-clefs/sur-les-territoires-bretons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hyperlink" Target="https://www.ess-bretagne.org/uploads/files/FICHE-2-SIEG-2019.pdf" TargetMode="External"/><Relationship Id="rId1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s-bretagne.org/sengager/les-poles-ess/quest-ce-que-cest-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ss-bretagne.org/un-kit-ressources-sur-less-pour-les-municipales-de-2020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/>
        </p:nvGrpSpPr>
        <p:grpSpPr>
          <a:xfrm>
            <a:off x="0" y="1745618"/>
            <a:ext cx="12192000" cy="2350882"/>
            <a:chOff x="0" y="1217298"/>
            <a:chExt cx="12192000" cy="2350882"/>
          </a:xfrm>
        </p:grpSpPr>
        <p:sp>
          <p:nvSpPr>
            <p:cNvPr id="13" name="Rectangle 12"/>
            <p:cNvSpPr/>
            <p:nvPr/>
          </p:nvSpPr>
          <p:spPr>
            <a:xfrm>
              <a:off x="0" y="2798330"/>
              <a:ext cx="12192000" cy="6698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25576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575585"/>
              <a:ext cx="12192000" cy="6698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25576E"/>
                </a:solidFill>
              </a:endParaRPr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7360"/>
            <a:stretch/>
          </p:blipFill>
          <p:spPr>
            <a:xfrm>
              <a:off x="1350808" y="1217298"/>
              <a:ext cx="10280134" cy="2350882"/>
            </a:xfrm>
            <a:prstGeom prst="rect">
              <a:avLst/>
            </a:prstGeom>
          </p:spPr>
        </p:pic>
      </p:grpSp>
      <p:sp>
        <p:nvSpPr>
          <p:cNvPr id="15" name="Titre 2">
            <a:extLst>
              <a:ext uri="{FF2B5EF4-FFF2-40B4-BE49-F238E27FC236}">
                <a16:creationId xmlns:a16="http://schemas.microsoft.com/office/drawing/2014/main" id="{4600E4FB-3AC0-43A9-875E-5314AC7D4E69}"/>
              </a:ext>
            </a:extLst>
          </p:cNvPr>
          <p:cNvSpPr txBox="1">
            <a:spLocks/>
          </p:cNvSpPr>
          <p:nvPr/>
        </p:nvSpPr>
        <p:spPr>
          <a:xfrm>
            <a:off x="2874808" y="4766658"/>
            <a:ext cx="9702800" cy="58468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/>
          <a:lstStyle>
            <a:lvl1pPr algn="l" rtl="0" hangingPunct="1">
              <a:lnSpc>
                <a:spcPct val="90000"/>
              </a:lnSpc>
              <a:tabLst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</a:defRPr>
            </a:lvl1pPr>
          </a:lstStyle>
          <a:p>
            <a:pPr algn="ctr"/>
            <a:r>
              <a:rPr lang="fr-FR" sz="5000" dirty="0" smtClean="0">
                <a:solidFill>
                  <a:schemeClr val="tx2">
                    <a:lumMod val="75000"/>
                  </a:schemeClr>
                </a:solidFill>
                <a:latin typeface="Darkwoman" pitchFamily="50" charset="0"/>
              </a:rPr>
              <a:t>Donnons         de sens à l’économie !</a:t>
            </a:r>
            <a:endParaRPr lang="fr-FR" sz="5000" dirty="0">
              <a:solidFill>
                <a:schemeClr val="tx2">
                  <a:lumMod val="75000"/>
                </a:schemeClr>
              </a:solidFill>
              <a:latin typeface="Darkwoman" pitchFamily="50" charset="0"/>
            </a:endParaRPr>
          </a:p>
        </p:txBody>
      </p:sp>
      <p:pic>
        <p:nvPicPr>
          <p:cNvPr id="16" name="Image 15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61" y="325360"/>
            <a:ext cx="1776693" cy="1364574"/>
          </a:xfrm>
          <a:prstGeom prst="rect">
            <a:avLst/>
          </a:prstGeom>
        </p:spPr>
      </p:pic>
      <p:sp>
        <p:nvSpPr>
          <p:cNvPr id="17" name="Plus 16"/>
          <p:cNvSpPr/>
          <p:nvPr/>
        </p:nvSpPr>
        <p:spPr>
          <a:xfrm>
            <a:off x="6679572" y="4835441"/>
            <a:ext cx="447118" cy="447118"/>
          </a:xfrm>
          <a:prstGeom prst="mathPlus">
            <a:avLst/>
          </a:prstGeom>
          <a:solidFill>
            <a:srgbClr val="009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Plus 17"/>
          <p:cNvSpPr/>
          <p:nvPr/>
        </p:nvSpPr>
        <p:spPr>
          <a:xfrm>
            <a:off x="6238240" y="4835441"/>
            <a:ext cx="447118" cy="447118"/>
          </a:xfrm>
          <a:prstGeom prst="mathPlus">
            <a:avLst/>
          </a:prstGeom>
          <a:solidFill>
            <a:srgbClr val="DA4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Plus 18"/>
          <p:cNvSpPr/>
          <p:nvPr/>
        </p:nvSpPr>
        <p:spPr>
          <a:xfrm>
            <a:off x="5812682" y="4835441"/>
            <a:ext cx="447118" cy="447118"/>
          </a:xfrm>
          <a:prstGeom prst="mathPlus">
            <a:avLst/>
          </a:prstGeom>
          <a:solidFill>
            <a:srgbClr val="255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320356" y="1086539"/>
            <a:ext cx="4582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2000505000000020004" pitchFamily="2" charset="0"/>
              </a:rPr>
              <a:t>Municipales 2020</a:t>
            </a:r>
            <a:endParaRPr lang="fr-FR" sz="2000" spc="150" dirty="0">
              <a:solidFill>
                <a:schemeClr val="tx1">
                  <a:lumMod val="95000"/>
                  <a:lumOff val="5000"/>
                </a:schemeClr>
              </a:solidFill>
              <a:latin typeface="Montserrat" panose="02000505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" y="2246541"/>
            <a:ext cx="6543041" cy="645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" y="928101"/>
            <a:ext cx="5872481" cy="669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3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13828" y="399543"/>
            <a:ext cx="8070112" cy="2717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Pourquoi intégrer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l’Économie sociale et solidaire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dans les politiques publiques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de développement économique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718936" y="669852"/>
            <a:ext cx="49041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b="1" dirty="0" smtClean="0">
                <a:latin typeface="Montserrat" panose="02000505000000020004" pitchFamily="2" charset="0"/>
              </a:rPr>
              <a:t>CRÉONS DES ALLIANCES TERRITORIALES</a:t>
            </a: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L’ESS développe </a:t>
            </a:r>
            <a:r>
              <a:rPr lang="fr-FR" sz="1200" dirty="0"/>
              <a:t>un modèle d’organisation qui correspond aux attentes d’horizontalité, </a:t>
            </a:r>
            <a:r>
              <a:rPr lang="fr-FR" sz="1200" dirty="0" smtClean="0"/>
              <a:t>d’initiative, de </a:t>
            </a:r>
            <a:r>
              <a:rPr lang="fr-FR" sz="1200" dirty="0"/>
              <a:t>partage des </a:t>
            </a:r>
            <a:r>
              <a:rPr lang="fr-FR" sz="1200" dirty="0" smtClean="0"/>
              <a:t>responsabilités et de richesse </a:t>
            </a:r>
            <a:r>
              <a:rPr lang="fr-FR" sz="1200" dirty="0"/>
              <a:t>auxquelles </a:t>
            </a:r>
            <a:r>
              <a:rPr lang="fr-FR" sz="1200" dirty="0" smtClean="0"/>
              <a:t>de plus en plus de citoyens aspirent.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Elle est </a:t>
            </a:r>
            <a:r>
              <a:rPr lang="fr-FR" sz="1200" dirty="0"/>
              <a:t>dynamique et </a:t>
            </a:r>
            <a:r>
              <a:rPr lang="fr-FR" sz="1200" dirty="0" smtClean="0"/>
              <a:t>innovante et ainsi peut </a:t>
            </a:r>
            <a:r>
              <a:rPr lang="fr-FR" sz="1200" dirty="0"/>
              <a:t>apporter des réponses </a:t>
            </a:r>
            <a:r>
              <a:rPr lang="fr-FR" sz="1200" dirty="0" smtClean="0"/>
              <a:t>neuves aux </a:t>
            </a:r>
            <a:r>
              <a:rPr lang="fr-FR" sz="1200" dirty="0"/>
              <a:t>enjeux </a:t>
            </a:r>
            <a:r>
              <a:rPr lang="fr-FR" sz="1200" dirty="0" smtClean="0"/>
              <a:t>locaux, en coopération </a:t>
            </a:r>
            <a:r>
              <a:rPr lang="fr-FR" sz="1200" dirty="0"/>
              <a:t>avec les </a:t>
            </a:r>
            <a:r>
              <a:rPr lang="fr-FR" sz="1200" dirty="0" smtClean="0"/>
              <a:t>collectivités.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Le processus de construction collective propre à l’ESS permet d’aborder des problématiques complexes, dans une approche décloisonnée et transversale, en réciprocité avec d’autres acteurs.</a:t>
            </a:r>
            <a:endParaRPr lang="fr-FR" sz="1200" dirty="0"/>
          </a:p>
          <a:p>
            <a:endParaRPr lang="fr-FR" sz="1200" dirty="0" smtClean="0"/>
          </a:p>
          <a:p>
            <a:endParaRPr lang="fr-FR" sz="1200" dirty="0"/>
          </a:p>
          <a:p>
            <a:r>
              <a:rPr lang="fr-FR" sz="1200" b="1" dirty="0" smtClean="0">
                <a:latin typeface="Montserrat" panose="02000505000000020004" pitchFamily="2" charset="0"/>
              </a:rPr>
              <a:t>CHANGEONS DE REGARD SUR L’ESS</a:t>
            </a:r>
            <a:endParaRPr lang="fr-FR" sz="1200" b="1" dirty="0">
              <a:latin typeface="Montserrat" panose="02000505000000020004" pitchFamily="2" charset="0"/>
            </a:endParaRPr>
          </a:p>
          <a:p>
            <a:pPr lvl="0"/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endParaRPr lang="fr-FR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L’ESS</a:t>
            </a:r>
            <a:r>
              <a:rPr lang="fr-FR" sz="1200" dirty="0"/>
              <a:t> n’est pas une économie de la </a:t>
            </a:r>
            <a:r>
              <a:rPr lang="fr-FR" sz="1200" dirty="0" smtClean="0"/>
              <a:t>réparation mais </a:t>
            </a:r>
            <a:r>
              <a:rPr lang="fr-FR" sz="1200" b="1" dirty="0"/>
              <a:t>un écosystème d’acteurs qui œuvrent pour l’intérêt général</a:t>
            </a:r>
            <a:r>
              <a:rPr lang="fr-FR" sz="1200" dirty="0"/>
              <a:t>, </a:t>
            </a:r>
            <a:r>
              <a:rPr lang="fr-FR" sz="1200" dirty="0" smtClean="0"/>
              <a:t>la </a:t>
            </a:r>
            <a:r>
              <a:rPr lang="fr-FR" sz="1200" dirty="0"/>
              <a:t>cohésion territoriale et le développement </a:t>
            </a:r>
            <a:r>
              <a:rPr lang="fr-FR" sz="1200" dirty="0" smtClean="0"/>
              <a:t>durable. </a:t>
            </a:r>
            <a:r>
              <a:rPr lang="fr-FR" sz="1200" dirty="0"/>
              <a:t>C’est une économie spécifique qui doit être intégrée aux politiques locales et soutenue </a:t>
            </a:r>
            <a:r>
              <a:rPr lang="fr-FR" sz="1200" b="1" dirty="0"/>
              <a:t>dans et pour</a:t>
            </a:r>
            <a:r>
              <a:rPr lang="fr-FR" sz="1200" dirty="0"/>
              <a:t> son modèle à gestion désintéressée</a:t>
            </a:r>
            <a:r>
              <a:rPr lang="fr-FR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L’ESS se développe dans tous les secteurs de l’économie et pas seulement dans l’action sociale, comme on le pense encore trop souvent.</a:t>
            </a:r>
            <a:endParaRPr lang="fr-FR" sz="1200" dirty="0"/>
          </a:p>
        </p:txBody>
      </p:sp>
      <p:sp>
        <p:nvSpPr>
          <p:cNvPr id="12" name="Rectangle 11"/>
          <p:cNvSpPr/>
          <p:nvPr/>
        </p:nvSpPr>
        <p:spPr>
          <a:xfrm>
            <a:off x="6718936" y="5171440"/>
            <a:ext cx="4998143" cy="1326269"/>
          </a:xfrm>
          <a:prstGeom prst="rect">
            <a:avLst/>
          </a:prstGeom>
          <a:solidFill>
            <a:srgbClr val="DA4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881496" y="5236435"/>
            <a:ext cx="4742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Pour toutes ces raisons, </a:t>
            </a:r>
            <a:b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nous avons à cœur de vous présenter ce que fait déjà l’ESS </a:t>
            </a:r>
            <a:b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et ce qu’elle peut faire demain. </a:t>
            </a:r>
            <a:endParaRPr lang="fr-FR" b="1" dirty="0">
              <a:solidFill>
                <a:schemeClr val="bg1"/>
              </a:solidFill>
              <a:latin typeface="Montserrat" panose="02000505000000020004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13827" y="4447880"/>
            <a:ext cx="489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Nos réseaux de collectivités partenaires  </a:t>
            </a:r>
            <a:b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pour vous accompagner</a:t>
            </a:r>
            <a:endParaRPr lang="fr-FR" dirty="0"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15" name="Image 14">
            <a:hlinkClick r:id="rId3"/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49" y="5429582"/>
            <a:ext cx="1805217" cy="829359"/>
          </a:xfrm>
          <a:prstGeom prst="rect">
            <a:avLst/>
          </a:prstGeom>
        </p:spPr>
      </p:pic>
      <p:pic>
        <p:nvPicPr>
          <p:cNvPr id="2" name="Image 1">
            <a:hlinkClick r:id="rId5"/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188" y="5352686"/>
            <a:ext cx="1224659" cy="983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hlinkClick r:id="rId3"/>
            <a:extLst>
              <a:ext uri="{FF2B5EF4-FFF2-40B4-BE49-F238E27FC236}">
                <a16:creationId xmlns:a16="http://schemas.microsoft.com/office/drawing/2014/main" id="{BFD30BC3-E389-4FCC-8818-773FA65D5EE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02" y="3427909"/>
            <a:ext cx="1071718" cy="17388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6" name="Image 25">
            <a:hlinkClick r:id="rId5"/>
            <a:extLst>
              <a:ext uri="{FF2B5EF4-FFF2-40B4-BE49-F238E27FC236}">
                <a16:creationId xmlns:a16="http://schemas.microsoft.com/office/drawing/2014/main" id="{7F1D5EED-4551-4980-846E-1BA1B6DBC3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040" y="3427910"/>
            <a:ext cx="1228429" cy="173886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8" name="Image 27">
            <a:hlinkClick r:id="rId7"/>
            <a:extLst>
              <a:ext uri="{FF2B5EF4-FFF2-40B4-BE49-F238E27FC236}">
                <a16:creationId xmlns:a16="http://schemas.microsoft.com/office/drawing/2014/main" id="{81D40390-8080-4887-9CC5-DD660328B7C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720" y="4197407"/>
            <a:ext cx="646244" cy="96936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0" name="Image 29">
            <a:hlinkClick r:id="rId9"/>
            <a:extLst>
              <a:ext uri="{FF2B5EF4-FFF2-40B4-BE49-F238E27FC236}">
                <a16:creationId xmlns:a16="http://schemas.microsoft.com/office/drawing/2014/main" id="{864D1983-176E-4BC9-9F32-E1EC91DB73C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650" y="3427910"/>
            <a:ext cx="1229499" cy="173886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4" name="Image 23">
            <a:hlinkClick r:id="rId11"/>
            <a:extLst>
              <a:ext uri="{FF2B5EF4-FFF2-40B4-BE49-F238E27FC236}">
                <a16:creationId xmlns:a16="http://schemas.microsoft.com/office/drawing/2014/main" id="{7F33A3F4-7A2C-469E-8B41-8209C7901D2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5954" y="3427910"/>
            <a:ext cx="1215988" cy="173886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3" name="Rectangle 32"/>
          <p:cNvSpPr/>
          <p:nvPr/>
        </p:nvSpPr>
        <p:spPr>
          <a:xfrm>
            <a:off x="-2" y="2246541"/>
            <a:ext cx="2682242" cy="645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1" y="928101"/>
            <a:ext cx="5922336" cy="669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35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13828" y="399543"/>
            <a:ext cx="6312092" cy="206084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La documentation de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l’Économie sociale et solidaire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en Bretagne</a:t>
            </a:r>
          </a:p>
        </p:txBody>
      </p:sp>
      <p:pic>
        <p:nvPicPr>
          <p:cNvPr id="8" name="Image 7">
            <a:hlinkClick r:id="rId13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93" y="3427909"/>
            <a:ext cx="1226733" cy="173886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6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609792" y="5191183"/>
            <a:ext cx="1226733" cy="71617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Structuration </a:t>
            </a:r>
            <a:b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de l’ESS en </a:t>
            </a:r>
            <a:b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Bretagne</a:t>
            </a:r>
          </a:p>
        </p:txBody>
      </p:sp>
      <p:sp>
        <p:nvSpPr>
          <p:cNvPr id="37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8214468" y="5191588"/>
            <a:ext cx="1358959" cy="71617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Le soutien à l’entrepreneuriat collectif</a:t>
            </a:r>
          </a:p>
        </p:txBody>
      </p:sp>
      <p:sp>
        <p:nvSpPr>
          <p:cNvPr id="38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708048" y="5177405"/>
            <a:ext cx="1529387" cy="71617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Les partenariats </a:t>
            </a:r>
            <a:b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entre l’ESS et les intercommunalités</a:t>
            </a:r>
          </a:p>
        </p:txBody>
      </p:sp>
      <p:sp>
        <p:nvSpPr>
          <p:cNvPr id="39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6237435" y="5177405"/>
            <a:ext cx="1358959" cy="8725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Le Service d’Intérêt Économique Général</a:t>
            </a:r>
          </a:p>
        </p:txBody>
      </p:sp>
      <p:sp>
        <p:nvSpPr>
          <p:cNvPr id="41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1951946" y="5177405"/>
            <a:ext cx="1358959" cy="5598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dirty="0"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Présentation de l’ESS en Bretagne</a:t>
            </a:r>
          </a:p>
        </p:txBody>
      </p:sp>
      <p:sp>
        <p:nvSpPr>
          <p:cNvPr id="42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3110895" y="5177405"/>
            <a:ext cx="1358959" cy="5598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dirty="0"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Qu’est-ce-que l’ESS ?</a:t>
            </a:r>
          </a:p>
        </p:txBody>
      </p:sp>
      <p:sp>
        <p:nvSpPr>
          <p:cNvPr id="43" name="Parenthèse ouvrante 42"/>
          <p:cNvSpPr/>
          <p:nvPr/>
        </p:nvSpPr>
        <p:spPr>
          <a:xfrm rot="5400000">
            <a:off x="2341441" y="1877568"/>
            <a:ext cx="146300" cy="2783268"/>
          </a:xfrm>
          <a:prstGeom prst="leftBracket">
            <a:avLst/>
          </a:prstGeom>
          <a:ln>
            <a:solidFill>
              <a:srgbClr val="2557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Parenthèse ouvrante 43"/>
          <p:cNvSpPr/>
          <p:nvPr/>
        </p:nvSpPr>
        <p:spPr>
          <a:xfrm rot="5400000">
            <a:off x="6114883" y="2389048"/>
            <a:ext cx="146300" cy="1760308"/>
          </a:xfrm>
          <a:prstGeom prst="leftBracket">
            <a:avLst/>
          </a:prstGeom>
          <a:ln>
            <a:solidFill>
              <a:srgbClr val="2557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3">
            <a:hlinkClick r:id="rId15"/>
            <a:extLst>
              <a:ext uri="{FF2B5EF4-FFF2-40B4-BE49-F238E27FC236}">
                <a16:creationId xmlns:a16="http://schemas.microsoft.com/office/drawing/2014/main" id="{D883D5EA-89BF-4C4F-9CBD-C31863E9FBC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337" y="3449616"/>
            <a:ext cx="1212111" cy="17171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40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10166944" y="5177405"/>
            <a:ext cx="1358959" cy="8725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dirty="0"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Les données de l’ESS en Bretagne et sur votre territoire</a:t>
            </a:r>
          </a:p>
        </p:txBody>
      </p:sp>
      <p:sp>
        <p:nvSpPr>
          <p:cNvPr id="45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9695542" y="2731660"/>
            <a:ext cx="2301762" cy="4035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Observatoire</a:t>
            </a:r>
          </a:p>
        </p:txBody>
      </p:sp>
      <p:sp>
        <p:nvSpPr>
          <p:cNvPr id="46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5021803" y="2731660"/>
            <a:ext cx="2301762" cy="4035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Collectivités</a:t>
            </a:r>
          </a:p>
        </p:txBody>
      </p:sp>
      <p:sp>
        <p:nvSpPr>
          <p:cNvPr id="47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1284976" y="2731660"/>
            <a:ext cx="2301762" cy="4035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Généraliste</a:t>
            </a:r>
          </a:p>
        </p:txBody>
      </p:sp>
      <p:sp>
        <p:nvSpPr>
          <p:cNvPr id="48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7722644" y="2731660"/>
            <a:ext cx="2301762" cy="4035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0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rtl="0" hangingPunct="1"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Développement économique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735923" y="1634661"/>
            <a:ext cx="3754134" cy="854277"/>
          </a:xfrm>
          <a:prstGeom prst="rect">
            <a:avLst/>
          </a:prstGeom>
          <a:solidFill>
            <a:srgbClr val="255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8039290" y="1736245"/>
            <a:ext cx="343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Cliquez sur </a:t>
            </a: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les images pour </a:t>
            </a: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télécharger les documents</a:t>
            </a:r>
            <a:endParaRPr lang="fr-FR" b="1" dirty="0">
              <a:solidFill>
                <a:schemeClr val="bg1"/>
              </a:solidFill>
              <a:latin typeface="Montserrat" panose="02000505000000020004" pitchFamily="2" charset="0"/>
            </a:endParaRPr>
          </a:p>
        </p:txBody>
      </p:sp>
      <p:sp>
        <p:nvSpPr>
          <p:cNvPr id="55" name="Forme en L 54"/>
          <p:cNvSpPr/>
          <p:nvPr/>
        </p:nvSpPr>
        <p:spPr>
          <a:xfrm rot="16200000">
            <a:off x="7871041" y="1830072"/>
            <a:ext cx="168249" cy="168249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2" y="2246541"/>
            <a:ext cx="3806227" cy="645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" y="928101"/>
            <a:ext cx="5922336" cy="669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17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13828" y="399543"/>
            <a:ext cx="6443084" cy="206084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Ce que fait déjà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l’Économie sociale et solidaire 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sur votre territoire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718936" y="669852"/>
            <a:ext cx="472169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b="1" dirty="0" smtClean="0">
                <a:latin typeface="Montserrat" panose="02000505000000020004" pitchFamily="2" charset="0"/>
              </a:rPr>
              <a:t>EXEMPLE 1</a:t>
            </a: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Exemple.</a:t>
            </a:r>
          </a:p>
          <a:p>
            <a:pPr lvl="0"/>
            <a:endParaRPr lang="fr-FR" sz="1200" dirty="0" smtClean="0"/>
          </a:p>
          <a:p>
            <a:endParaRPr lang="fr-FR" sz="1200" dirty="0"/>
          </a:p>
          <a:p>
            <a:pPr lvl="0"/>
            <a:r>
              <a:rPr lang="fr-FR" sz="1200" b="1" dirty="0">
                <a:latin typeface="Montserrat" panose="02000505000000020004" pitchFamily="2" charset="0"/>
              </a:rPr>
              <a:t>EXEMPLE </a:t>
            </a:r>
            <a:r>
              <a:rPr lang="fr-FR" sz="1200" b="1" dirty="0" smtClean="0">
                <a:latin typeface="Montserrat" panose="02000505000000020004" pitchFamily="2" charset="0"/>
              </a:rPr>
              <a:t>2</a:t>
            </a:r>
            <a:endParaRPr lang="fr-FR" sz="1200" b="1" dirty="0">
              <a:latin typeface="Montserrat" panose="02000505000000020004" pitchFamily="2" charset="0"/>
            </a:endParaRP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/>
              <a:t>Exemple.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FR" sz="1200" dirty="0" smtClean="0"/>
          </a:p>
          <a:p>
            <a:pPr lvl="0"/>
            <a:endParaRPr lang="fr-FR" sz="1200" dirty="0" smtClean="0"/>
          </a:p>
          <a:p>
            <a:pPr lvl="0"/>
            <a:r>
              <a:rPr lang="fr-FR" sz="1200" b="1" dirty="0">
                <a:latin typeface="Montserrat" panose="02000505000000020004" pitchFamily="2" charset="0"/>
              </a:rPr>
              <a:t>EXEMPLE </a:t>
            </a:r>
            <a:r>
              <a:rPr lang="fr-FR" sz="1200" b="1" dirty="0" smtClean="0">
                <a:latin typeface="Montserrat" panose="02000505000000020004" pitchFamily="2" charset="0"/>
              </a:rPr>
              <a:t>3</a:t>
            </a:r>
            <a:endParaRPr lang="fr-FR" sz="1200" b="1" dirty="0">
              <a:latin typeface="Montserrat" panose="02000505000000020004" pitchFamily="2" charset="0"/>
            </a:endParaRP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200" dirty="0"/>
              <a:t>Exemple.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2" y="2246541"/>
            <a:ext cx="4318001" cy="645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" y="928101"/>
            <a:ext cx="3870961" cy="6698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576E"/>
              </a:solidFill>
            </a:endParaRPr>
          </a:p>
        </p:txBody>
      </p:sp>
      <p:sp>
        <p:nvSpPr>
          <p:cNvPr id="13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13828" y="399543"/>
            <a:ext cx="6443084" cy="206084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Des propositions solidaires</a:t>
            </a:r>
            <a:b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à mettre en œuvre</a:t>
            </a:r>
          </a:p>
          <a:p>
            <a:pPr marL="0" marR="0" lvl="0" indent="0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dans votre commune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718936" y="669852"/>
            <a:ext cx="4721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b="1" dirty="0" smtClean="0">
                <a:latin typeface="Montserrat" panose="02000505000000020004" pitchFamily="2" charset="0"/>
              </a:rPr>
              <a:t>EXEMPLE 1</a:t>
            </a: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Exemple.</a:t>
            </a:r>
          </a:p>
          <a:p>
            <a:pPr lvl="0"/>
            <a:endParaRPr lang="fr-FR" sz="1200" dirty="0" smtClean="0"/>
          </a:p>
          <a:p>
            <a:endParaRPr lang="fr-FR" sz="1200" dirty="0"/>
          </a:p>
          <a:p>
            <a:pPr lvl="0"/>
            <a:r>
              <a:rPr lang="fr-FR" sz="1200" b="1" dirty="0">
                <a:latin typeface="Montserrat" panose="02000505000000020004" pitchFamily="2" charset="0"/>
              </a:rPr>
              <a:t>EXEMPLE </a:t>
            </a:r>
            <a:r>
              <a:rPr lang="fr-FR" sz="1200" b="1" dirty="0" smtClean="0">
                <a:latin typeface="Montserrat" panose="02000505000000020004" pitchFamily="2" charset="0"/>
              </a:rPr>
              <a:t>2</a:t>
            </a:r>
            <a:endParaRPr lang="fr-FR" sz="1200" b="1" dirty="0">
              <a:latin typeface="Montserrat" panose="02000505000000020004" pitchFamily="2" charset="0"/>
            </a:endParaRPr>
          </a:p>
          <a:p>
            <a:r>
              <a:rPr lang="fr-FR" sz="1200" spc="-300" dirty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2"/>
                <a:cs typeface="Arial Unicode MS" pitchFamily="2"/>
              </a:rPr>
              <a:t>_______</a:t>
            </a:r>
          </a:p>
          <a:p>
            <a:pPr lvl="0"/>
            <a:endParaRPr lang="fr-FR" sz="1200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smtClean="0"/>
              <a:t>Exemple.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6718936" y="5334000"/>
            <a:ext cx="4998143" cy="1062124"/>
          </a:xfrm>
          <a:prstGeom prst="rect">
            <a:avLst/>
          </a:prstGeom>
          <a:solidFill>
            <a:srgbClr val="009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877232" y="5419331"/>
            <a:ext cx="4604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Créons les conditions </a:t>
            </a:r>
            <a:b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d’un partenariat pérenne</a:t>
            </a:r>
            <a:b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Montserrat" panose="02000505000000020004" pitchFamily="2" charset="0"/>
              </a:rPr>
              <a:t>par des temps d’échanges réguliers. </a:t>
            </a:r>
            <a:endParaRPr lang="fr-FR" b="1" dirty="0">
              <a:solidFill>
                <a:schemeClr val="bg1"/>
              </a:solidFill>
              <a:latin typeface="Montserrat" panose="02000505000000020004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3827" y="4480046"/>
            <a:ext cx="489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Vos interlocuteurs engagés</a:t>
            </a:r>
            <a:b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</a:br>
            <a:r>
              <a:rPr lang="fr-FR" dirty="0" smtClean="0">
                <a:solidFill>
                  <a:srgbClr val="000000"/>
                </a:solidFill>
                <a:latin typeface="Montserrat" pitchFamily="18"/>
                <a:ea typeface="Arial Unicode MS" pitchFamily="2"/>
                <a:cs typeface="Arial Unicode MS" pitchFamily="2"/>
              </a:rPr>
              <a:t>sur les territoires</a:t>
            </a:r>
            <a:endParaRPr lang="fr-FR" dirty="0">
              <a:solidFill>
                <a:srgbClr val="000000"/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2" name="Imag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27" y="5234883"/>
            <a:ext cx="1943100" cy="1190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1">
            <a:extLst>
              <a:ext uri="{FF2B5EF4-FFF2-40B4-BE49-F238E27FC236}">
                <a16:creationId xmlns:a16="http://schemas.microsoft.com/office/drawing/2014/main" id="{1998DD76-EA02-4FDC-AF99-F781581C3036}"/>
              </a:ext>
            </a:extLst>
          </p:cNvPr>
          <p:cNvSpPr/>
          <p:nvPr/>
        </p:nvSpPr>
        <p:spPr>
          <a:xfrm>
            <a:off x="413828" y="1659383"/>
            <a:ext cx="11371772" cy="133019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800" b="0" i="0" u="none" strike="noStrike" kern="1200" spc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Montserrat" pitchFamily="18"/>
                <a:ea typeface="Arial Unicode MS" pitchFamily="2"/>
                <a:cs typeface="Arial Unicode MS" pitchFamily="2"/>
              </a:rPr>
              <a:t>Contact : </a:t>
            </a:r>
          </a:p>
          <a:p>
            <a:pPr marL="0" marR="0" lvl="0" indent="0" algn="ctr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2800" b="0" i="0" u="none" strike="noStrike" kern="1200" spc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latin typeface="Montserrat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Titre 2">
            <a:extLst>
              <a:ext uri="{FF2B5EF4-FFF2-40B4-BE49-F238E27FC236}">
                <a16:creationId xmlns:a16="http://schemas.microsoft.com/office/drawing/2014/main" id="{4600E4FB-3AC0-43A9-875E-5314AC7D4E69}"/>
              </a:ext>
            </a:extLst>
          </p:cNvPr>
          <p:cNvSpPr txBox="1">
            <a:spLocks/>
          </p:cNvSpPr>
          <p:nvPr/>
        </p:nvSpPr>
        <p:spPr>
          <a:xfrm>
            <a:off x="2364953" y="5076342"/>
            <a:ext cx="9702800" cy="58468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/>
          <a:lstStyle>
            <a:lvl1pPr algn="l" rtl="0" hangingPunct="1">
              <a:lnSpc>
                <a:spcPct val="90000"/>
              </a:lnSpc>
              <a:tabLst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</a:defRPr>
            </a:lvl1pPr>
          </a:lstStyle>
          <a:p>
            <a:pPr algn="ctr"/>
            <a:r>
              <a:rPr lang="fr-FR" sz="5000" dirty="0" smtClean="0">
                <a:solidFill>
                  <a:schemeClr val="tx2">
                    <a:lumMod val="75000"/>
                  </a:schemeClr>
                </a:solidFill>
                <a:latin typeface="Darkwoman" pitchFamily="50" charset="0"/>
              </a:rPr>
              <a:t>Donnons         de sens à l’économie</a:t>
            </a:r>
            <a:endParaRPr lang="fr-FR" sz="5000" dirty="0">
              <a:solidFill>
                <a:schemeClr val="tx2">
                  <a:lumMod val="75000"/>
                </a:schemeClr>
              </a:solidFill>
              <a:latin typeface="Darkwoman" pitchFamily="50" charset="0"/>
            </a:endParaRPr>
          </a:p>
        </p:txBody>
      </p:sp>
      <p:pic>
        <p:nvPicPr>
          <p:cNvPr id="24" name="Image 2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009" y="4394055"/>
            <a:ext cx="1776693" cy="1364574"/>
          </a:xfrm>
          <a:prstGeom prst="rect">
            <a:avLst/>
          </a:prstGeom>
        </p:spPr>
      </p:pic>
      <p:sp>
        <p:nvSpPr>
          <p:cNvPr id="25" name="Plus 24"/>
          <p:cNvSpPr/>
          <p:nvPr/>
        </p:nvSpPr>
        <p:spPr>
          <a:xfrm>
            <a:off x="5915717" y="5145125"/>
            <a:ext cx="447118" cy="447118"/>
          </a:xfrm>
          <a:prstGeom prst="mathPlus">
            <a:avLst/>
          </a:prstGeom>
          <a:solidFill>
            <a:srgbClr val="009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Plus 25"/>
          <p:cNvSpPr/>
          <p:nvPr/>
        </p:nvSpPr>
        <p:spPr>
          <a:xfrm>
            <a:off x="6342515" y="5145125"/>
            <a:ext cx="447118" cy="447118"/>
          </a:xfrm>
          <a:prstGeom prst="mathPlus">
            <a:avLst/>
          </a:prstGeom>
          <a:solidFill>
            <a:srgbClr val="DA4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Plus 26"/>
          <p:cNvSpPr/>
          <p:nvPr/>
        </p:nvSpPr>
        <p:spPr>
          <a:xfrm>
            <a:off x="5475547" y="5145125"/>
            <a:ext cx="447118" cy="447118"/>
          </a:xfrm>
          <a:prstGeom prst="mathPlus">
            <a:avLst/>
          </a:prstGeom>
          <a:solidFill>
            <a:srgbClr val="255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878464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207</Words>
  <Application>Microsoft Office PowerPoint</Application>
  <PresentationFormat>Grand écran</PresentationFormat>
  <Paragraphs>80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Darkwoman</vt:lpstr>
      <vt:lpstr>Montserrat</vt:lpstr>
      <vt:lpstr>Tahoma</vt:lpstr>
      <vt:lpstr>Times New Roman</vt:lpstr>
      <vt:lpstr>Standard</vt:lpstr>
      <vt:lpstr>Standard 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 de communication</dc:title>
  <dc:creator>Myriam Carré</dc:creator>
  <cp:lastModifiedBy>Myriam Carré</cp:lastModifiedBy>
  <cp:revision>135</cp:revision>
  <cp:lastPrinted>2019-11-13T14:07:45Z</cp:lastPrinted>
  <dcterms:modified xsi:type="dcterms:W3CDTF">2020-01-30T16:33:37Z</dcterms:modified>
</cp:coreProperties>
</file>